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48"/>
  </p:notesMasterIdLst>
  <p:sldIdLst>
    <p:sldId id="256" r:id="rId2"/>
    <p:sldId id="258" r:id="rId3"/>
    <p:sldId id="259" r:id="rId4"/>
    <p:sldId id="260" r:id="rId5"/>
    <p:sldId id="261" r:id="rId6"/>
    <p:sldId id="307" r:id="rId7"/>
    <p:sldId id="316" r:id="rId8"/>
    <p:sldId id="319" r:id="rId9"/>
    <p:sldId id="317" r:id="rId10"/>
    <p:sldId id="308" r:id="rId11"/>
    <p:sldId id="264" r:id="rId12"/>
    <p:sldId id="265" r:id="rId13"/>
    <p:sldId id="266" r:id="rId14"/>
    <p:sldId id="267" r:id="rId15"/>
    <p:sldId id="268" r:id="rId16"/>
    <p:sldId id="270" r:id="rId17"/>
    <p:sldId id="309" r:id="rId18"/>
    <p:sldId id="320" r:id="rId19"/>
    <p:sldId id="321" r:id="rId20"/>
    <p:sldId id="322" r:id="rId21"/>
    <p:sldId id="310" r:id="rId22"/>
    <p:sldId id="311" r:id="rId23"/>
    <p:sldId id="274" r:id="rId24"/>
    <p:sldId id="275" r:id="rId25"/>
    <p:sldId id="276" r:id="rId26"/>
    <p:sldId id="277" r:id="rId27"/>
    <p:sldId id="278" r:id="rId28"/>
    <p:sldId id="280" r:id="rId29"/>
    <p:sldId id="281" r:id="rId30"/>
    <p:sldId id="282" r:id="rId31"/>
    <p:sldId id="283" r:id="rId32"/>
    <p:sldId id="285" r:id="rId33"/>
    <p:sldId id="286" r:id="rId34"/>
    <p:sldId id="312" r:id="rId35"/>
    <p:sldId id="313" r:id="rId36"/>
    <p:sldId id="289" r:id="rId37"/>
    <p:sldId id="290" r:id="rId38"/>
    <p:sldId id="291" r:id="rId39"/>
    <p:sldId id="292" r:id="rId40"/>
    <p:sldId id="293" r:id="rId41"/>
    <p:sldId id="294" r:id="rId42"/>
    <p:sldId id="295" r:id="rId43"/>
    <p:sldId id="300" r:id="rId44"/>
    <p:sldId id="301" r:id="rId45"/>
    <p:sldId id="302" r:id="rId46"/>
    <p:sldId id="323"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5807"/>
  </p:normalViewPr>
  <p:slideViewPr>
    <p:cSldViewPr snapToGrid="0">
      <p:cViewPr varScale="1">
        <p:scale>
          <a:sx n="128" d="100"/>
          <a:sy n="128" d="100"/>
        </p:scale>
        <p:origin x="480" y="176"/>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9BD8B-77E7-6046-9CE6-6C412BF36CC2}" type="datetimeFigureOut">
              <a:rPr lang="en-US" smtClean="0"/>
              <a:t>3/1/25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04438D-6F77-1542-B06F-8D4D07A3FB6A}" type="slidenum">
              <a:rPr lang="en-US" smtClean="0"/>
              <a:t>‹#›</a:t>
            </a:fld>
            <a:endParaRPr lang="en-US"/>
          </a:p>
        </p:txBody>
      </p:sp>
    </p:spTree>
    <p:extLst>
      <p:ext uri="{BB962C8B-B14F-4D97-AF65-F5344CB8AC3E}">
        <p14:creationId xmlns:p14="http://schemas.microsoft.com/office/powerpoint/2010/main" val="849065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1851DA-FA27-8847-B797-CBF503709A6F}" type="slidenum">
              <a:rPr lang="en-US" smtClean="0"/>
              <a:t>4</a:t>
            </a:fld>
            <a:endParaRPr lang="en-US"/>
          </a:p>
        </p:txBody>
      </p:sp>
    </p:spTree>
    <p:extLst>
      <p:ext uri="{BB962C8B-B14F-4D97-AF65-F5344CB8AC3E}">
        <p14:creationId xmlns:p14="http://schemas.microsoft.com/office/powerpoint/2010/main" val="868230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1851DA-FA27-8847-B797-CBF503709A6F}" type="slidenum">
              <a:rPr lang="en-US" smtClean="0"/>
              <a:t>38</a:t>
            </a:fld>
            <a:endParaRPr lang="en-US"/>
          </a:p>
        </p:txBody>
      </p:sp>
    </p:spTree>
    <p:extLst>
      <p:ext uri="{BB962C8B-B14F-4D97-AF65-F5344CB8AC3E}">
        <p14:creationId xmlns:p14="http://schemas.microsoft.com/office/powerpoint/2010/main" val="39669106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B71ED599-59CF-0A43-8181-B64AE2FEF71E}" type="datetimeFigureOut">
              <a:rPr lang="en-US" smtClean="0"/>
              <a:t>3/1/25</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0718081-6A45-6C45-9BFA-E03D18F351A8}" type="slidenum">
              <a:rPr lang="en-US" smtClean="0"/>
              <a:t>‹#›</a:t>
            </a:fld>
            <a:endParaRPr lang="en-US"/>
          </a:p>
        </p:txBody>
      </p:sp>
    </p:spTree>
    <p:extLst>
      <p:ext uri="{BB962C8B-B14F-4D97-AF65-F5344CB8AC3E}">
        <p14:creationId xmlns:p14="http://schemas.microsoft.com/office/powerpoint/2010/main" val="14276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1ED599-59CF-0A43-8181-B64AE2FEF71E}" type="datetimeFigureOut">
              <a:rPr lang="en-US" smtClean="0"/>
              <a:t>3/1/25</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2770199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71ED599-59CF-0A43-8181-B64AE2FEF71E}" type="datetimeFigureOut">
              <a:rPr lang="en-US" smtClean="0"/>
              <a:t>3/1/25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1552600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71ED599-59CF-0A43-8181-B64AE2FEF71E}" type="datetimeFigureOut">
              <a:rPr lang="en-US" smtClean="0"/>
              <a:t>3/1/25</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1162943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1ED599-59CF-0A43-8181-B64AE2FEF71E}" type="datetimeFigureOut">
              <a:rPr lang="en-US" smtClean="0"/>
              <a:t>3/1/25</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2705958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71ED599-59CF-0A43-8181-B64AE2FEF71E}" type="datetimeFigureOut">
              <a:rPr lang="en-US" smtClean="0"/>
              <a:t>3/1/25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3238830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71ED599-59CF-0A43-8181-B64AE2FEF71E}" type="datetimeFigureOut">
              <a:rPr lang="en-US" smtClean="0"/>
              <a:t>3/1/25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2488062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1ED599-59CF-0A43-8181-B64AE2FEF71E}" type="datetimeFigureOut">
              <a:rPr lang="en-US" smtClean="0"/>
              <a:t>3/1/25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382092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1ED599-59CF-0A43-8181-B64AE2FEF71E}" type="datetimeFigureOut">
              <a:rPr lang="en-US" smtClean="0"/>
              <a:t>3/1/25</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906847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1ED599-59CF-0A43-8181-B64AE2FEF71E}" type="datetimeFigureOut">
              <a:rPr lang="en-US" smtClean="0"/>
              <a:t>3/1/25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176996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1ED599-59CF-0A43-8181-B64AE2FEF71E}" type="datetimeFigureOut">
              <a:rPr lang="en-US" smtClean="0"/>
              <a:t>3/1/25</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22882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1ED599-59CF-0A43-8181-B64AE2FEF71E}" type="datetimeFigureOut">
              <a:rPr lang="en-US" smtClean="0"/>
              <a:t>3/1/25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3054974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1ED599-59CF-0A43-8181-B64AE2FEF71E}" type="datetimeFigureOut">
              <a:rPr lang="en-US" smtClean="0"/>
              <a:t>3/1/25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3555752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1ED599-59CF-0A43-8181-B64AE2FEF71E}" type="datetimeFigureOut">
              <a:rPr lang="en-US" smtClean="0"/>
              <a:t>3/1/25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180046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1ED599-59CF-0A43-8181-B64AE2FEF71E}" type="datetimeFigureOut">
              <a:rPr lang="en-US" smtClean="0"/>
              <a:t>3/1/25</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1060726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1ED599-59CF-0A43-8181-B64AE2FEF71E}" type="datetimeFigureOut">
              <a:rPr lang="en-US" smtClean="0"/>
              <a:t>3/1/25</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2083885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1ED599-59CF-0A43-8181-B64AE2FEF71E}" type="datetimeFigureOut">
              <a:rPr lang="en-US" smtClean="0"/>
              <a:t>3/1/25</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0718081-6A45-6C45-9BFA-E03D18F351A8}" type="slidenum">
              <a:rPr lang="en-US" smtClean="0"/>
              <a:t>‹#›</a:t>
            </a:fld>
            <a:endParaRPr lang="en-US"/>
          </a:p>
        </p:txBody>
      </p:sp>
    </p:spTree>
    <p:extLst>
      <p:ext uri="{BB962C8B-B14F-4D97-AF65-F5344CB8AC3E}">
        <p14:creationId xmlns:p14="http://schemas.microsoft.com/office/powerpoint/2010/main" val="807055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B71ED599-59CF-0A43-8181-B64AE2FEF71E}" type="datetimeFigureOut">
              <a:rPr lang="en-US" smtClean="0"/>
              <a:t>3/1/25</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0718081-6A45-6C45-9BFA-E03D18F351A8}" type="slidenum">
              <a:rPr lang="en-US" smtClean="0"/>
              <a:t>‹#›</a:t>
            </a:fld>
            <a:endParaRPr lang="en-US"/>
          </a:p>
        </p:txBody>
      </p:sp>
    </p:spTree>
    <p:extLst>
      <p:ext uri="{BB962C8B-B14F-4D97-AF65-F5344CB8AC3E}">
        <p14:creationId xmlns:p14="http://schemas.microsoft.com/office/powerpoint/2010/main" val="319173929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4.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3.png"/><Relationship Id="rId7"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4.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3.png"/><Relationship Id="rId7" Type="http://schemas.openxmlformats.org/officeDocument/2006/relationships/image" Target="../media/image18.png"/><Relationship Id="rId2" Type="http://schemas.openxmlformats.org/officeDocument/2006/relationships/image" Target="../media/image2.jpg"/><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3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3.png"/><Relationship Id="rId7" Type="http://schemas.openxmlformats.org/officeDocument/2006/relationships/image" Target="../media/image15.png"/><Relationship Id="rId2" Type="http://schemas.openxmlformats.org/officeDocument/2006/relationships/image" Target="../media/image2.jpg"/><Relationship Id="rId1" Type="http://schemas.openxmlformats.org/officeDocument/2006/relationships/slideLayout" Target="../slideLayouts/slideLayout4.xml"/><Relationship Id="rId6" Type="http://schemas.openxmlformats.org/officeDocument/2006/relationships/image" Target="../media/image24.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23.png"/><Relationship Id="rId9" Type="http://schemas.openxmlformats.org/officeDocument/2006/relationships/image" Target="../media/image2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B24E8-06F0-9EC8-B148-C900F793DE98}"/>
              </a:ext>
            </a:extLst>
          </p:cNvPr>
          <p:cNvSpPr>
            <a:spLocks noGrp="1"/>
          </p:cNvSpPr>
          <p:nvPr>
            <p:ph type="ctrTitle"/>
          </p:nvPr>
        </p:nvSpPr>
        <p:spPr/>
        <p:txBody>
          <a:bodyPr/>
          <a:lstStyle/>
          <a:p>
            <a:r>
              <a:rPr lang="en-US" dirty="0"/>
              <a:t>IMMIGRATION LAW</a:t>
            </a:r>
          </a:p>
        </p:txBody>
      </p:sp>
      <p:sp>
        <p:nvSpPr>
          <p:cNvPr id="3" name="Subtitle 2">
            <a:extLst>
              <a:ext uri="{FF2B5EF4-FFF2-40B4-BE49-F238E27FC236}">
                <a16:creationId xmlns:a16="http://schemas.microsoft.com/office/drawing/2014/main" id="{FF35EF2C-0B75-C75F-4A4F-0063552A6275}"/>
              </a:ext>
            </a:extLst>
          </p:cNvPr>
          <p:cNvSpPr>
            <a:spLocks noGrp="1"/>
          </p:cNvSpPr>
          <p:nvPr>
            <p:ph type="subTitle" idx="1"/>
          </p:nvPr>
        </p:nvSpPr>
        <p:spPr/>
        <p:txBody>
          <a:bodyPr/>
          <a:lstStyle/>
          <a:p>
            <a:r>
              <a:rPr lang="en-US" dirty="0"/>
              <a:t>WEEK FOUR</a:t>
            </a:r>
          </a:p>
        </p:txBody>
      </p:sp>
    </p:spTree>
    <p:extLst>
      <p:ext uri="{BB962C8B-B14F-4D97-AF65-F5344CB8AC3E}">
        <p14:creationId xmlns:p14="http://schemas.microsoft.com/office/powerpoint/2010/main" val="192655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3E18B-6BAD-874D-8304-63D79BA7CF3A}"/>
              </a:ext>
            </a:extLst>
          </p:cNvPr>
          <p:cNvSpPr>
            <a:spLocks noGrp="1"/>
          </p:cNvSpPr>
          <p:nvPr>
            <p:ph type="title"/>
          </p:nvPr>
        </p:nvSpPr>
        <p:spPr/>
        <p:txBody>
          <a:bodyPr/>
          <a:lstStyle/>
          <a:p>
            <a:r>
              <a:rPr lang="en-US" spc="-4" dirty="0"/>
              <a:t>VISA ACQUISITION</a:t>
            </a:r>
            <a:r>
              <a:rPr lang="en-US" spc="-68" dirty="0"/>
              <a:t> </a:t>
            </a:r>
            <a:r>
              <a:rPr lang="en-US" spc="-4" dirty="0"/>
              <a:t>MAP</a:t>
            </a:r>
            <a:endParaRPr lang="en-US" dirty="0"/>
          </a:p>
        </p:txBody>
      </p:sp>
      <p:sp>
        <p:nvSpPr>
          <p:cNvPr id="4" name="Content Placeholder 3">
            <a:extLst>
              <a:ext uri="{FF2B5EF4-FFF2-40B4-BE49-F238E27FC236}">
                <a16:creationId xmlns:a16="http://schemas.microsoft.com/office/drawing/2014/main" id="{E631DE32-1318-7440-9A5D-8BC1FCBF640A}"/>
              </a:ext>
            </a:extLst>
          </p:cNvPr>
          <p:cNvSpPr>
            <a:spLocks noGrp="1"/>
          </p:cNvSpPr>
          <p:nvPr>
            <p:ph sz="half" idx="2"/>
          </p:nvPr>
        </p:nvSpPr>
        <p:spPr>
          <a:xfrm>
            <a:off x="7999264" y="2126796"/>
            <a:ext cx="2211536" cy="2292804"/>
          </a:xfrm>
        </p:spPr>
        <p:txBody>
          <a:bodyPr>
            <a:normAutofit fontScale="92500" lnSpcReduction="20000"/>
          </a:bodyPr>
          <a:lstStyle/>
          <a:p>
            <a:pPr marL="0" indent="0">
              <a:buNone/>
            </a:pPr>
            <a:r>
              <a:rPr lang="en-US" dirty="0"/>
              <a:t>Step 1: Apply for E visa through embassy or consulate abroad. In this case, the application is made through the U.S.</a:t>
            </a:r>
          </a:p>
          <a:p>
            <a:pPr marL="0" indent="0">
              <a:buNone/>
            </a:pPr>
            <a:r>
              <a:rPr lang="en-US" dirty="0"/>
              <a:t>Embassy in London.</a:t>
            </a:r>
          </a:p>
        </p:txBody>
      </p:sp>
      <p:sp>
        <p:nvSpPr>
          <p:cNvPr id="25" name="Content Placeholder 24">
            <a:extLst>
              <a:ext uri="{FF2B5EF4-FFF2-40B4-BE49-F238E27FC236}">
                <a16:creationId xmlns:a16="http://schemas.microsoft.com/office/drawing/2014/main" id="{9CD87070-EE99-334D-8EB9-912F0BEFD386}"/>
              </a:ext>
            </a:extLst>
          </p:cNvPr>
          <p:cNvSpPr>
            <a:spLocks noGrp="1"/>
          </p:cNvSpPr>
          <p:nvPr>
            <p:ph sz="half" idx="1"/>
          </p:nvPr>
        </p:nvSpPr>
        <p:spPr>
          <a:xfrm>
            <a:off x="1981200" y="4500641"/>
            <a:ext cx="8229599" cy="1423336"/>
          </a:xfrm>
        </p:spPr>
        <p:txBody>
          <a:bodyPr>
            <a:normAutofit fontScale="92500" lnSpcReduction="20000"/>
          </a:bodyPr>
          <a:lstStyle/>
          <a:p>
            <a:r>
              <a:rPr lang="en-US" dirty="0"/>
              <a:t>Step 2: With E visa issued by the embassy, the British National travels to the United States.</a:t>
            </a:r>
          </a:p>
          <a:p>
            <a:r>
              <a:rPr lang="en-US" dirty="0"/>
              <a:t>Step 3: The British National is admitted by Customs and Border Protection in New York, New York and the British National commences working for the qualifying E classification enterprise in the United States.</a:t>
            </a:r>
          </a:p>
        </p:txBody>
      </p:sp>
      <p:sp>
        <p:nvSpPr>
          <p:cNvPr id="26" name="object 3">
            <a:extLst>
              <a:ext uri="{FF2B5EF4-FFF2-40B4-BE49-F238E27FC236}">
                <a16:creationId xmlns:a16="http://schemas.microsoft.com/office/drawing/2014/main" id="{96F88E2E-3904-E64B-A814-91B9D8206255}"/>
              </a:ext>
            </a:extLst>
          </p:cNvPr>
          <p:cNvSpPr/>
          <p:nvPr/>
        </p:nvSpPr>
        <p:spPr>
          <a:xfrm>
            <a:off x="1999436" y="2050596"/>
            <a:ext cx="5877521" cy="2292804"/>
          </a:xfrm>
          <a:prstGeom prst="rect">
            <a:avLst/>
          </a:prstGeom>
          <a:blipFill>
            <a:blip r:embed="rId2" cstate="print"/>
            <a:stretch>
              <a:fillRect/>
            </a:stretch>
          </a:blipFill>
        </p:spPr>
        <p:txBody>
          <a:bodyPr wrap="square" lIns="0" tIns="0" rIns="0" bIns="0" rtlCol="0"/>
          <a:lstStyle/>
          <a:p>
            <a:endParaRPr/>
          </a:p>
        </p:txBody>
      </p:sp>
      <p:sp>
        <p:nvSpPr>
          <p:cNvPr id="27" name="object 4">
            <a:extLst>
              <a:ext uri="{FF2B5EF4-FFF2-40B4-BE49-F238E27FC236}">
                <a16:creationId xmlns:a16="http://schemas.microsoft.com/office/drawing/2014/main" id="{048D8FC6-13C3-F648-8694-EBC936677A92}"/>
              </a:ext>
            </a:extLst>
          </p:cNvPr>
          <p:cNvSpPr/>
          <p:nvPr/>
        </p:nvSpPr>
        <p:spPr>
          <a:xfrm>
            <a:off x="1994338" y="2046234"/>
            <a:ext cx="5887720" cy="2301875"/>
          </a:xfrm>
          <a:custGeom>
            <a:avLst/>
            <a:gdLst/>
            <a:ahLst/>
            <a:cxnLst/>
            <a:rect l="l" t="t" r="r" b="b"/>
            <a:pathLst>
              <a:path w="5887720" h="2301875">
                <a:moveTo>
                  <a:pt x="0" y="2301778"/>
                </a:moveTo>
                <a:lnTo>
                  <a:pt x="5887714" y="2301778"/>
                </a:lnTo>
                <a:lnTo>
                  <a:pt x="5887714" y="0"/>
                </a:lnTo>
                <a:lnTo>
                  <a:pt x="0" y="0"/>
                </a:lnTo>
                <a:lnTo>
                  <a:pt x="0" y="2301778"/>
                </a:lnTo>
                <a:close/>
              </a:path>
            </a:pathLst>
          </a:custGeom>
          <a:ln w="9135">
            <a:solidFill>
              <a:srgbClr val="000000"/>
            </a:solidFill>
          </a:ln>
        </p:spPr>
        <p:txBody>
          <a:bodyPr wrap="square" lIns="0" tIns="0" rIns="0" bIns="0" rtlCol="0"/>
          <a:lstStyle/>
          <a:p>
            <a:endParaRPr/>
          </a:p>
        </p:txBody>
      </p:sp>
      <p:sp>
        <p:nvSpPr>
          <p:cNvPr id="28" name="object 5">
            <a:extLst>
              <a:ext uri="{FF2B5EF4-FFF2-40B4-BE49-F238E27FC236}">
                <a16:creationId xmlns:a16="http://schemas.microsoft.com/office/drawing/2014/main" id="{4771042F-94D5-6F4C-9D38-AF08A80C29BA}"/>
              </a:ext>
            </a:extLst>
          </p:cNvPr>
          <p:cNvSpPr/>
          <p:nvPr/>
        </p:nvSpPr>
        <p:spPr>
          <a:xfrm>
            <a:off x="3975029" y="2047741"/>
            <a:ext cx="2514600" cy="311150"/>
          </a:xfrm>
          <a:custGeom>
            <a:avLst/>
            <a:gdLst/>
            <a:ahLst/>
            <a:cxnLst/>
            <a:rect l="l" t="t" r="r" b="b"/>
            <a:pathLst>
              <a:path w="2514600" h="311150">
                <a:moveTo>
                  <a:pt x="0" y="311091"/>
                </a:moveTo>
                <a:lnTo>
                  <a:pt x="2514084" y="311091"/>
                </a:lnTo>
                <a:lnTo>
                  <a:pt x="2514084" y="0"/>
                </a:lnTo>
                <a:lnTo>
                  <a:pt x="0" y="0"/>
                </a:lnTo>
                <a:lnTo>
                  <a:pt x="0" y="311091"/>
                </a:lnTo>
                <a:close/>
              </a:path>
            </a:pathLst>
          </a:custGeom>
          <a:ln w="5994">
            <a:solidFill>
              <a:srgbClr val="000000"/>
            </a:solidFill>
          </a:ln>
        </p:spPr>
        <p:txBody>
          <a:bodyPr wrap="square" lIns="0" tIns="0" rIns="0" bIns="0" rtlCol="0"/>
          <a:lstStyle/>
          <a:p>
            <a:endParaRPr/>
          </a:p>
        </p:txBody>
      </p:sp>
      <p:sp>
        <p:nvSpPr>
          <p:cNvPr id="29" name="object 6">
            <a:extLst>
              <a:ext uri="{FF2B5EF4-FFF2-40B4-BE49-F238E27FC236}">
                <a16:creationId xmlns:a16="http://schemas.microsoft.com/office/drawing/2014/main" id="{79EAA271-2865-AA46-9658-EB63A92775C6}"/>
              </a:ext>
            </a:extLst>
          </p:cNvPr>
          <p:cNvSpPr txBox="1"/>
          <p:nvPr/>
        </p:nvSpPr>
        <p:spPr>
          <a:xfrm>
            <a:off x="3978028" y="2050821"/>
            <a:ext cx="2508250" cy="204543"/>
          </a:xfrm>
          <a:prstGeom prst="rect">
            <a:avLst/>
          </a:prstGeom>
          <a:solidFill>
            <a:srgbClr val="FFFFFF"/>
          </a:solidFill>
        </p:spPr>
        <p:txBody>
          <a:bodyPr vert="horz" wrap="square" lIns="0" tIns="42545" rIns="0" bIns="0" rtlCol="0">
            <a:spAutoFit/>
          </a:bodyPr>
          <a:lstStyle/>
          <a:p>
            <a:pPr marL="516890">
              <a:spcBef>
                <a:spcPts val="335"/>
              </a:spcBef>
            </a:pPr>
            <a:r>
              <a:rPr sz="1050" b="1" spc="85" dirty="0">
                <a:latin typeface="Calibri"/>
                <a:cs typeface="Calibri"/>
              </a:rPr>
              <a:t>E </a:t>
            </a:r>
            <a:r>
              <a:rPr sz="1050" b="1" spc="75" dirty="0">
                <a:latin typeface="Calibri"/>
                <a:cs typeface="Calibri"/>
              </a:rPr>
              <a:t>Visa </a:t>
            </a:r>
            <a:r>
              <a:rPr sz="1050" b="1" spc="70" dirty="0">
                <a:latin typeface="Calibri"/>
                <a:cs typeface="Calibri"/>
              </a:rPr>
              <a:t>Acquisition</a:t>
            </a:r>
            <a:r>
              <a:rPr sz="1050" b="1" spc="-70" dirty="0">
                <a:latin typeface="Calibri"/>
                <a:cs typeface="Calibri"/>
              </a:rPr>
              <a:t> </a:t>
            </a:r>
            <a:r>
              <a:rPr sz="1050" b="1" spc="110" dirty="0">
                <a:latin typeface="Calibri"/>
                <a:cs typeface="Calibri"/>
              </a:rPr>
              <a:t>Map</a:t>
            </a:r>
            <a:endParaRPr sz="1050">
              <a:latin typeface="Calibri"/>
              <a:cs typeface="Calibri"/>
            </a:endParaRPr>
          </a:p>
        </p:txBody>
      </p:sp>
      <p:sp>
        <p:nvSpPr>
          <p:cNvPr id="30" name="object 7">
            <a:extLst>
              <a:ext uri="{FF2B5EF4-FFF2-40B4-BE49-F238E27FC236}">
                <a16:creationId xmlns:a16="http://schemas.microsoft.com/office/drawing/2014/main" id="{526CF56A-D673-CB49-8759-47788B86FBB5}"/>
              </a:ext>
            </a:extLst>
          </p:cNvPr>
          <p:cNvSpPr/>
          <p:nvPr/>
        </p:nvSpPr>
        <p:spPr>
          <a:xfrm>
            <a:off x="6862830" y="2951091"/>
            <a:ext cx="441663" cy="300622"/>
          </a:xfrm>
          <a:prstGeom prst="rect">
            <a:avLst/>
          </a:prstGeom>
          <a:blipFill>
            <a:blip r:embed="rId3" cstate="print"/>
            <a:stretch>
              <a:fillRect/>
            </a:stretch>
          </a:blipFill>
        </p:spPr>
        <p:txBody>
          <a:bodyPr wrap="square" lIns="0" tIns="0" rIns="0" bIns="0" rtlCol="0"/>
          <a:lstStyle/>
          <a:p>
            <a:endParaRPr/>
          </a:p>
        </p:txBody>
      </p:sp>
      <p:sp>
        <p:nvSpPr>
          <p:cNvPr id="31" name="object 8">
            <a:extLst>
              <a:ext uri="{FF2B5EF4-FFF2-40B4-BE49-F238E27FC236}">
                <a16:creationId xmlns:a16="http://schemas.microsoft.com/office/drawing/2014/main" id="{C2D750DA-0293-9543-8A36-8FB8A010CD3C}"/>
              </a:ext>
            </a:extLst>
          </p:cNvPr>
          <p:cNvSpPr/>
          <p:nvPr/>
        </p:nvSpPr>
        <p:spPr>
          <a:xfrm>
            <a:off x="6930779" y="2982512"/>
            <a:ext cx="305767" cy="194419"/>
          </a:xfrm>
          <a:prstGeom prst="rect">
            <a:avLst/>
          </a:prstGeom>
          <a:blipFill>
            <a:blip r:embed="rId4" cstate="print"/>
            <a:stretch>
              <a:fillRect/>
            </a:stretch>
          </a:blipFill>
        </p:spPr>
        <p:txBody>
          <a:bodyPr wrap="square" lIns="0" tIns="0" rIns="0" bIns="0" rtlCol="0"/>
          <a:lstStyle/>
          <a:p>
            <a:endParaRPr/>
          </a:p>
        </p:txBody>
      </p:sp>
      <p:sp>
        <p:nvSpPr>
          <p:cNvPr id="32" name="object 9">
            <a:extLst>
              <a:ext uri="{FF2B5EF4-FFF2-40B4-BE49-F238E27FC236}">
                <a16:creationId xmlns:a16="http://schemas.microsoft.com/office/drawing/2014/main" id="{09112B22-B5CA-924A-8C00-7CD6EA415305}"/>
              </a:ext>
            </a:extLst>
          </p:cNvPr>
          <p:cNvSpPr/>
          <p:nvPr/>
        </p:nvSpPr>
        <p:spPr>
          <a:xfrm>
            <a:off x="6930778" y="2982512"/>
            <a:ext cx="306070" cy="194945"/>
          </a:xfrm>
          <a:custGeom>
            <a:avLst/>
            <a:gdLst/>
            <a:ahLst/>
            <a:cxnLst/>
            <a:rect l="l" t="t" r="r" b="b"/>
            <a:pathLst>
              <a:path w="306070" h="194945">
                <a:moveTo>
                  <a:pt x="0" y="74283"/>
                </a:moveTo>
                <a:lnTo>
                  <a:pt x="116786" y="74283"/>
                </a:lnTo>
                <a:lnTo>
                  <a:pt x="152883" y="0"/>
                </a:lnTo>
                <a:lnTo>
                  <a:pt x="188981" y="74283"/>
                </a:lnTo>
                <a:lnTo>
                  <a:pt x="305767" y="74283"/>
                </a:lnTo>
                <a:lnTo>
                  <a:pt x="211347" y="120149"/>
                </a:lnTo>
                <a:lnTo>
                  <a:pt x="247303" y="194419"/>
                </a:lnTo>
                <a:lnTo>
                  <a:pt x="152883" y="148516"/>
                </a:lnTo>
                <a:lnTo>
                  <a:pt x="58463" y="194419"/>
                </a:lnTo>
                <a:lnTo>
                  <a:pt x="94419" y="120149"/>
                </a:lnTo>
                <a:lnTo>
                  <a:pt x="0" y="74283"/>
                </a:lnTo>
                <a:close/>
              </a:path>
            </a:pathLst>
          </a:custGeom>
          <a:ln w="9324">
            <a:solidFill>
              <a:srgbClr val="497DBA"/>
            </a:solidFill>
          </a:ln>
        </p:spPr>
        <p:txBody>
          <a:bodyPr wrap="square" lIns="0" tIns="0" rIns="0" bIns="0" rtlCol="0"/>
          <a:lstStyle/>
          <a:p>
            <a:endParaRPr/>
          </a:p>
        </p:txBody>
      </p:sp>
      <p:sp>
        <p:nvSpPr>
          <p:cNvPr id="33" name="object 10">
            <a:extLst>
              <a:ext uri="{FF2B5EF4-FFF2-40B4-BE49-F238E27FC236}">
                <a16:creationId xmlns:a16="http://schemas.microsoft.com/office/drawing/2014/main" id="{9EE442E3-53CE-4340-9F94-5B7857590356}"/>
              </a:ext>
            </a:extLst>
          </p:cNvPr>
          <p:cNvSpPr/>
          <p:nvPr/>
        </p:nvSpPr>
        <p:spPr>
          <a:xfrm>
            <a:off x="4216247" y="3082707"/>
            <a:ext cx="2824947" cy="628165"/>
          </a:xfrm>
          <a:prstGeom prst="rect">
            <a:avLst/>
          </a:prstGeom>
          <a:blipFill>
            <a:blip r:embed="rId5" cstate="print"/>
            <a:stretch>
              <a:fillRect/>
            </a:stretch>
          </a:blipFill>
        </p:spPr>
        <p:txBody>
          <a:bodyPr wrap="square" lIns="0" tIns="0" rIns="0" bIns="0" rtlCol="0"/>
          <a:lstStyle/>
          <a:p>
            <a:endParaRPr/>
          </a:p>
        </p:txBody>
      </p:sp>
      <p:sp>
        <p:nvSpPr>
          <p:cNvPr id="34" name="object 11">
            <a:extLst>
              <a:ext uri="{FF2B5EF4-FFF2-40B4-BE49-F238E27FC236}">
                <a16:creationId xmlns:a16="http://schemas.microsoft.com/office/drawing/2014/main" id="{A7E629E1-F851-6246-ACAC-3060EE488436}"/>
              </a:ext>
            </a:extLst>
          </p:cNvPr>
          <p:cNvSpPr/>
          <p:nvPr/>
        </p:nvSpPr>
        <p:spPr>
          <a:xfrm>
            <a:off x="4392062" y="3105403"/>
            <a:ext cx="2600960" cy="471170"/>
          </a:xfrm>
          <a:custGeom>
            <a:avLst/>
            <a:gdLst/>
            <a:ahLst/>
            <a:cxnLst/>
            <a:rect l="l" t="t" r="r" b="b"/>
            <a:pathLst>
              <a:path w="2600959" h="471170">
                <a:moveTo>
                  <a:pt x="100931" y="354975"/>
                </a:moveTo>
                <a:lnTo>
                  <a:pt x="0" y="431240"/>
                </a:lnTo>
                <a:lnTo>
                  <a:pt x="124996" y="471074"/>
                </a:lnTo>
                <a:lnTo>
                  <a:pt x="133348" y="467659"/>
                </a:lnTo>
                <a:lnTo>
                  <a:pt x="138727" y="454447"/>
                </a:lnTo>
                <a:lnTo>
                  <a:pt x="134905" y="447156"/>
                </a:lnTo>
                <a:lnTo>
                  <a:pt x="109904" y="439204"/>
                </a:lnTo>
                <a:lnTo>
                  <a:pt x="30718" y="439204"/>
                </a:lnTo>
                <a:lnTo>
                  <a:pt x="25480" y="414190"/>
                </a:lnTo>
                <a:lnTo>
                  <a:pt x="78077" y="405714"/>
                </a:lnTo>
                <a:lnTo>
                  <a:pt x="119758" y="374269"/>
                </a:lnTo>
                <a:lnTo>
                  <a:pt x="120324" y="366242"/>
                </a:lnTo>
                <a:lnTo>
                  <a:pt x="115228" y="360921"/>
                </a:lnTo>
                <a:lnTo>
                  <a:pt x="109991" y="355586"/>
                </a:lnTo>
                <a:lnTo>
                  <a:pt x="100931" y="354975"/>
                </a:lnTo>
                <a:close/>
              </a:path>
              <a:path w="2600959" h="471170">
                <a:moveTo>
                  <a:pt x="78077" y="405714"/>
                </a:moveTo>
                <a:lnTo>
                  <a:pt x="25480" y="414190"/>
                </a:lnTo>
                <a:lnTo>
                  <a:pt x="30718" y="439204"/>
                </a:lnTo>
                <a:lnTo>
                  <a:pt x="48503" y="436338"/>
                </a:lnTo>
                <a:lnTo>
                  <a:pt x="37513" y="436338"/>
                </a:lnTo>
                <a:lnTo>
                  <a:pt x="32983" y="414738"/>
                </a:lnTo>
                <a:lnTo>
                  <a:pt x="66124" y="414738"/>
                </a:lnTo>
                <a:lnTo>
                  <a:pt x="78077" y="405714"/>
                </a:lnTo>
                <a:close/>
              </a:path>
              <a:path w="2600959" h="471170">
                <a:moveTo>
                  <a:pt x="83272" y="430734"/>
                </a:moveTo>
                <a:lnTo>
                  <a:pt x="30718" y="439204"/>
                </a:lnTo>
                <a:lnTo>
                  <a:pt x="109904" y="439204"/>
                </a:lnTo>
                <a:lnTo>
                  <a:pt x="83272" y="430734"/>
                </a:lnTo>
                <a:close/>
              </a:path>
              <a:path w="2600959" h="471170">
                <a:moveTo>
                  <a:pt x="32983" y="414738"/>
                </a:moveTo>
                <a:lnTo>
                  <a:pt x="37513" y="436338"/>
                </a:lnTo>
                <a:lnTo>
                  <a:pt x="56300" y="422155"/>
                </a:lnTo>
                <a:lnTo>
                  <a:pt x="32983" y="414738"/>
                </a:lnTo>
                <a:close/>
              </a:path>
              <a:path w="2600959" h="471170">
                <a:moveTo>
                  <a:pt x="56300" y="422155"/>
                </a:moveTo>
                <a:lnTo>
                  <a:pt x="37513" y="436338"/>
                </a:lnTo>
                <a:lnTo>
                  <a:pt x="48503" y="436338"/>
                </a:lnTo>
                <a:lnTo>
                  <a:pt x="83272" y="430734"/>
                </a:lnTo>
                <a:lnTo>
                  <a:pt x="56300" y="422155"/>
                </a:lnTo>
                <a:close/>
              </a:path>
              <a:path w="2600959" h="471170">
                <a:moveTo>
                  <a:pt x="2595763" y="0"/>
                </a:moveTo>
                <a:lnTo>
                  <a:pt x="78077" y="405714"/>
                </a:lnTo>
                <a:lnTo>
                  <a:pt x="56300" y="422155"/>
                </a:lnTo>
                <a:lnTo>
                  <a:pt x="83272" y="430734"/>
                </a:lnTo>
                <a:lnTo>
                  <a:pt x="2600859" y="24952"/>
                </a:lnTo>
                <a:lnTo>
                  <a:pt x="2595763" y="0"/>
                </a:lnTo>
                <a:close/>
              </a:path>
              <a:path w="2600959" h="471170">
                <a:moveTo>
                  <a:pt x="66124" y="414738"/>
                </a:moveTo>
                <a:lnTo>
                  <a:pt x="32983" y="414738"/>
                </a:lnTo>
                <a:lnTo>
                  <a:pt x="56300" y="422155"/>
                </a:lnTo>
                <a:lnTo>
                  <a:pt x="66124" y="414738"/>
                </a:lnTo>
                <a:close/>
              </a:path>
            </a:pathLst>
          </a:custGeom>
          <a:solidFill>
            <a:srgbClr val="9BBA58"/>
          </a:solidFill>
        </p:spPr>
        <p:txBody>
          <a:bodyPr wrap="square" lIns="0" tIns="0" rIns="0" bIns="0" rtlCol="0"/>
          <a:lstStyle/>
          <a:p>
            <a:endParaRPr/>
          </a:p>
        </p:txBody>
      </p:sp>
      <p:sp>
        <p:nvSpPr>
          <p:cNvPr id="35" name="object 12">
            <a:extLst>
              <a:ext uri="{FF2B5EF4-FFF2-40B4-BE49-F238E27FC236}">
                <a16:creationId xmlns:a16="http://schemas.microsoft.com/office/drawing/2014/main" id="{FD572B96-0353-7249-95E4-23DAAD516313}"/>
              </a:ext>
            </a:extLst>
          </p:cNvPr>
          <p:cNvSpPr/>
          <p:nvPr/>
        </p:nvSpPr>
        <p:spPr>
          <a:xfrm>
            <a:off x="4025991" y="3429693"/>
            <a:ext cx="441663" cy="300622"/>
          </a:xfrm>
          <a:prstGeom prst="rect">
            <a:avLst/>
          </a:prstGeom>
          <a:blipFill>
            <a:blip r:embed="rId3" cstate="print"/>
            <a:stretch>
              <a:fillRect/>
            </a:stretch>
          </a:blipFill>
        </p:spPr>
        <p:txBody>
          <a:bodyPr wrap="square" lIns="0" tIns="0" rIns="0" bIns="0" rtlCol="0"/>
          <a:lstStyle/>
          <a:p>
            <a:endParaRPr/>
          </a:p>
        </p:txBody>
      </p:sp>
      <p:sp>
        <p:nvSpPr>
          <p:cNvPr id="36" name="object 13">
            <a:extLst>
              <a:ext uri="{FF2B5EF4-FFF2-40B4-BE49-F238E27FC236}">
                <a16:creationId xmlns:a16="http://schemas.microsoft.com/office/drawing/2014/main" id="{32341C7A-A64B-DC41-AB08-A98A5ED3D6C7}"/>
              </a:ext>
            </a:extLst>
          </p:cNvPr>
          <p:cNvSpPr/>
          <p:nvPr/>
        </p:nvSpPr>
        <p:spPr>
          <a:xfrm>
            <a:off x="4093940" y="3461101"/>
            <a:ext cx="305767" cy="194432"/>
          </a:xfrm>
          <a:prstGeom prst="rect">
            <a:avLst/>
          </a:prstGeom>
          <a:blipFill>
            <a:blip r:embed="rId6" cstate="print"/>
            <a:stretch>
              <a:fillRect/>
            </a:stretch>
          </a:blipFill>
        </p:spPr>
        <p:txBody>
          <a:bodyPr wrap="square" lIns="0" tIns="0" rIns="0" bIns="0" rtlCol="0"/>
          <a:lstStyle/>
          <a:p>
            <a:endParaRPr/>
          </a:p>
        </p:txBody>
      </p:sp>
      <p:sp>
        <p:nvSpPr>
          <p:cNvPr id="37" name="object 14">
            <a:extLst>
              <a:ext uri="{FF2B5EF4-FFF2-40B4-BE49-F238E27FC236}">
                <a16:creationId xmlns:a16="http://schemas.microsoft.com/office/drawing/2014/main" id="{28962422-AE8A-1B41-8614-A0A9BDFCB846}"/>
              </a:ext>
            </a:extLst>
          </p:cNvPr>
          <p:cNvSpPr/>
          <p:nvPr/>
        </p:nvSpPr>
        <p:spPr>
          <a:xfrm>
            <a:off x="4093939" y="3461102"/>
            <a:ext cx="306070" cy="194945"/>
          </a:xfrm>
          <a:custGeom>
            <a:avLst/>
            <a:gdLst/>
            <a:ahLst/>
            <a:cxnLst/>
            <a:rect l="l" t="t" r="r" b="b"/>
            <a:pathLst>
              <a:path w="306070" h="194945">
                <a:moveTo>
                  <a:pt x="0" y="74270"/>
                </a:moveTo>
                <a:lnTo>
                  <a:pt x="116786" y="74270"/>
                </a:lnTo>
                <a:lnTo>
                  <a:pt x="152883" y="0"/>
                </a:lnTo>
                <a:lnTo>
                  <a:pt x="188981" y="74270"/>
                </a:lnTo>
                <a:lnTo>
                  <a:pt x="305767" y="74270"/>
                </a:lnTo>
                <a:lnTo>
                  <a:pt x="211347" y="120161"/>
                </a:lnTo>
                <a:lnTo>
                  <a:pt x="247303" y="194432"/>
                </a:lnTo>
                <a:lnTo>
                  <a:pt x="152883" y="148528"/>
                </a:lnTo>
                <a:lnTo>
                  <a:pt x="58463" y="194432"/>
                </a:lnTo>
                <a:lnTo>
                  <a:pt x="94419" y="120161"/>
                </a:lnTo>
                <a:lnTo>
                  <a:pt x="0" y="74270"/>
                </a:lnTo>
                <a:close/>
              </a:path>
            </a:pathLst>
          </a:custGeom>
          <a:ln w="9324">
            <a:solidFill>
              <a:srgbClr val="497DBA"/>
            </a:solidFill>
          </a:ln>
        </p:spPr>
        <p:txBody>
          <a:bodyPr wrap="square" lIns="0" tIns="0" rIns="0" bIns="0" rtlCol="0"/>
          <a:lstStyle/>
          <a:p>
            <a:endParaRPr/>
          </a:p>
        </p:txBody>
      </p:sp>
      <p:sp>
        <p:nvSpPr>
          <p:cNvPr id="38" name="object 15">
            <a:extLst>
              <a:ext uri="{FF2B5EF4-FFF2-40B4-BE49-F238E27FC236}">
                <a16:creationId xmlns:a16="http://schemas.microsoft.com/office/drawing/2014/main" id="{2FE140BC-DBBC-C747-9483-B44778D6A18C}"/>
              </a:ext>
            </a:extLst>
          </p:cNvPr>
          <p:cNvSpPr txBox="1"/>
          <p:nvPr/>
        </p:nvSpPr>
        <p:spPr>
          <a:xfrm>
            <a:off x="7177797" y="2781612"/>
            <a:ext cx="125730" cy="253273"/>
          </a:xfrm>
          <a:prstGeom prst="rect">
            <a:avLst/>
          </a:prstGeom>
        </p:spPr>
        <p:txBody>
          <a:bodyPr vert="horz" wrap="square" lIns="0" tIns="14604" rIns="0" bIns="0" rtlCol="0">
            <a:spAutoFit/>
          </a:bodyPr>
          <a:lstStyle/>
          <a:p>
            <a:pPr>
              <a:spcBef>
                <a:spcPts val="114"/>
              </a:spcBef>
            </a:pPr>
            <a:r>
              <a:rPr sz="1550" b="1" spc="110" dirty="0">
                <a:solidFill>
                  <a:srgbClr val="4F81BC"/>
                </a:solidFill>
                <a:latin typeface="Times New Roman"/>
                <a:cs typeface="Times New Roman"/>
              </a:rPr>
              <a:t>1</a:t>
            </a:r>
            <a:endParaRPr sz="1550">
              <a:latin typeface="Times New Roman"/>
              <a:cs typeface="Times New Roman"/>
            </a:endParaRPr>
          </a:p>
        </p:txBody>
      </p:sp>
      <p:sp>
        <p:nvSpPr>
          <p:cNvPr id="39" name="object 16">
            <a:extLst>
              <a:ext uri="{FF2B5EF4-FFF2-40B4-BE49-F238E27FC236}">
                <a16:creationId xmlns:a16="http://schemas.microsoft.com/office/drawing/2014/main" id="{C302714B-1B98-0C47-8D15-A8D1B7235F70}"/>
              </a:ext>
            </a:extLst>
          </p:cNvPr>
          <p:cNvSpPr txBox="1"/>
          <p:nvPr/>
        </p:nvSpPr>
        <p:spPr>
          <a:xfrm>
            <a:off x="4501911" y="3262644"/>
            <a:ext cx="1391920" cy="624840"/>
          </a:xfrm>
          <a:prstGeom prst="rect">
            <a:avLst/>
          </a:prstGeom>
        </p:spPr>
        <p:txBody>
          <a:bodyPr vert="horz" wrap="square" lIns="0" tIns="75565" rIns="0" bIns="0" rtlCol="0">
            <a:spAutoFit/>
          </a:bodyPr>
          <a:lstStyle/>
          <a:p>
            <a:pPr marL="1265555">
              <a:spcBef>
                <a:spcPts val="595"/>
              </a:spcBef>
            </a:pPr>
            <a:r>
              <a:rPr sz="1550" b="1" spc="110" dirty="0">
                <a:solidFill>
                  <a:srgbClr val="4F81BC"/>
                </a:solidFill>
                <a:latin typeface="Times New Roman"/>
                <a:cs typeface="Times New Roman"/>
              </a:rPr>
              <a:t>2</a:t>
            </a:r>
            <a:endParaRPr sz="1550">
              <a:latin typeface="Times New Roman"/>
              <a:cs typeface="Times New Roman"/>
            </a:endParaRPr>
          </a:p>
          <a:p>
            <a:pPr>
              <a:spcBef>
                <a:spcPts val="495"/>
              </a:spcBef>
            </a:pPr>
            <a:r>
              <a:rPr sz="1550" b="1" spc="110" dirty="0">
                <a:solidFill>
                  <a:srgbClr val="4F81BC"/>
                </a:solidFill>
                <a:latin typeface="Times New Roman"/>
                <a:cs typeface="Times New Roman"/>
              </a:rPr>
              <a:t>3</a:t>
            </a:r>
            <a:endParaRPr sz="1550">
              <a:latin typeface="Times New Roman"/>
              <a:cs typeface="Times New Roman"/>
            </a:endParaRPr>
          </a:p>
        </p:txBody>
      </p:sp>
      <p:sp>
        <p:nvSpPr>
          <p:cNvPr id="41" name="TextBox 40">
            <a:extLst>
              <a:ext uri="{FF2B5EF4-FFF2-40B4-BE49-F238E27FC236}">
                <a16:creationId xmlns:a16="http://schemas.microsoft.com/office/drawing/2014/main" id="{CA01C9F2-CF88-5748-94CC-8867C46DCA0B}"/>
              </a:ext>
            </a:extLst>
          </p:cNvPr>
          <p:cNvSpPr txBox="1"/>
          <p:nvPr/>
        </p:nvSpPr>
        <p:spPr>
          <a:xfrm rot="16200000">
            <a:off x="646230" y="3098168"/>
            <a:ext cx="2381251" cy="261610"/>
          </a:xfrm>
          <a:prstGeom prst="rect">
            <a:avLst/>
          </a:prstGeom>
          <a:noFill/>
        </p:spPr>
        <p:txBody>
          <a:bodyPr vert="horz" wrap="square" rtlCol="0">
            <a:spAutoFit/>
          </a:bodyPr>
          <a:lstStyle/>
          <a:p>
            <a:r>
              <a:rPr lang="en-US" sz="1100" dirty="0"/>
              <a:t>Source: J. Bruce Jones</a:t>
            </a:r>
          </a:p>
        </p:txBody>
      </p:sp>
    </p:spTree>
    <p:extLst>
      <p:ext uri="{BB962C8B-B14F-4D97-AF65-F5344CB8AC3E}">
        <p14:creationId xmlns:p14="http://schemas.microsoft.com/office/powerpoint/2010/main" val="835805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895350"/>
            <a:ext cx="9144000" cy="1143000"/>
          </a:xfrm>
        </p:spPr>
        <p:txBody>
          <a:bodyPr/>
          <a:lstStyle/>
          <a:p>
            <a:r>
              <a:rPr lang="en-US" sz="4000" dirty="0"/>
              <a:t>SHARED REQUIREMENTS FOR E-1 AND E-2 VISA CLASSIFICATION</a:t>
            </a:r>
          </a:p>
        </p:txBody>
      </p:sp>
      <p:sp>
        <p:nvSpPr>
          <p:cNvPr id="7" name="Content Placeholder 6">
            <a:extLst>
              <a:ext uri="{FF2B5EF4-FFF2-40B4-BE49-F238E27FC236}">
                <a16:creationId xmlns:a16="http://schemas.microsoft.com/office/drawing/2014/main" id="{F0B5CD06-AE86-C748-BEA6-25B2446487D9}"/>
              </a:ext>
            </a:extLst>
          </p:cNvPr>
          <p:cNvSpPr>
            <a:spLocks noGrp="1"/>
          </p:cNvSpPr>
          <p:nvPr>
            <p:ph idx="1"/>
          </p:nvPr>
        </p:nvSpPr>
        <p:spPr>
          <a:xfrm>
            <a:off x="1981200" y="2286001"/>
            <a:ext cx="8229600" cy="3636963"/>
          </a:xfrm>
        </p:spPr>
        <p:txBody>
          <a:bodyPr/>
          <a:lstStyle/>
          <a:p>
            <a:pPr marL="0" indent="0">
              <a:buNone/>
            </a:pPr>
            <a:r>
              <a:rPr lang="en-US" dirty="0"/>
              <a:t>In order for a foreign national to qualify for either type of E visa, two shared threshold requirements must be demonstrated:</a:t>
            </a:r>
          </a:p>
          <a:p>
            <a:pPr lvl="0"/>
            <a:r>
              <a:rPr lang="en-US" dirty="0"/>
              <a:t>Citizens of a treaty country must own at least fifty percent of the entity that will employ the foreign national in the United States (“</a:t>
            </a:r>
            <a:r>
              <a:rPr lang="en-US" b="1" dirty="0"/>
              <a:t>Fifty Percent Rule</a:t>
            </a:r>
            <a:r>
              <a:rPr lang="en-US" dirty="0"/>
              <a:t>”), and</a:t>
            </a:r>
          </a:p>
          <a:p>
            <a:pPr lvl="0"/>
            <a:r>
              <a:rPr lang="en-US" dirty="0"/>
              <a:t>The foreign national who will be employed in the United States must be a citizen of the same country of citizenship as the owners of the entity. Prior employment with the company is not required.</a:t>
            </a:r>
          </a:p>
          <a:p>
            <a:endParaRPr lang="en-US" dirty="0"/>
          </a:p>
        </p:txBody>
      </p:sp>
    </p:spTree>
    <p:extLst>
      <p:ext uri="{BB962C8B-B14F-4D97-AF65-F5344CB8AC3E}">
        <p14:creationId xmlns:p14="http://schemas.microsoft.com/office/powerpoint/2010/main" val="1371942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REQUIREMENTS FOR AN E-1 TREATY TRADER</a:t>
            </a:r>
          </a:p>
        </p:txBody>
      </p:sp>
      <p:sp>
        <p:nvSpPr>
          <p:cNvPr id="8" name="Content Placeholder 7">
            <a:extLst>
              <a:ext uri="{FF2B5EF4-FFF2-40B4-BE49-F238E27FC236}">
                <a16:creationId xmlns:a16="http://schemas.microsoft.com/office/drawing/2014/main" id="{3645C351-6053-5C47-923F-AFC6C67A45C8}"/>
              </a:ext>
            </a:extLst>
          </p:cNvPr>
          <p:cNvSpPr>
            <a:spLocks noGrp="1"/>
          </p:cNvSpPr>
          <p:nvPr>
            <p:ph idx="1"/>
          </p:nvPr>
        </p:nvSpPr>
        <p:spPr/>
        <p:txBody>
          <a:bodyPr/>
          <a:lstStyle/>
          <a:p>
            <a:pPr marL="222885" indent="-213836">
              <a:spcBef>
                <a:spcPts val="398"/>
              </a:spcBef>
              <a:buFont typeface="Arial"/>
              <a:buChar char="•"/>
              <a:tabLst>
                <a:tab pos="222885" algn="l"/>
                <a:tab pos="223361" algn="l"/>
              </a:tabLst>
            </a:pPr>
            <a:r>
              <a:rPr lang="en-US" dirty="0">
                <a:latin typeface="Trebuchet MS" panose="020B0703020202090204" pitchFamily="34" charset="0"/>
                <a:cs typeface="Georgia"/>
              </a:rPr>
              <a:t>Trade</a:t>
            </a:r>
            <a:r>
              <a:rPr lang="en-US" spc="-8" dirty="0">
                <a:latin typeface="Trebuchet MS" panose="020B0703020202090204" pitchFamily="34" charset="0"/>
                <a:cs typeface="Georgia"/>
              </a:rPr>
              <a:t> </a:t>
            </a:r>
            <a:r>
              <a:rPr lang="en-US" spc="-4" dirty="0">
                <a:latin typeface="Trebuchet MS" panose="020B0703020202090204" pitchFamily="34" charset="0"/>
                <a:cs typeface="Georgia"/>
              </a:rPr>
              <a:t>based</a:t>
            </a:r>
            <a:endParaRPr lang="en-US" dirty="0">
              <a:latin typeface="Trebuchet MS" panose="020B0703020202090204" pitchFamily="34" charset="0"/>
              <a:cs typeface="Georgia"/>
            </a:endParaRPr>
          </a:p>
          <a:p>
            <a:pPr marL="222885" marR="98584" indent="-213836">
              <a:lnSpc>
                <a:spcPct val="114999"/>
              </a:lnSpc>
              <a:buFont typeface="Arial"/>
              <a:buChar char="•"/>
              <a:tabLst>
                <a:tab pos="222885" algn="l"/>
                <a:tab pos="223361" algn="l"/>
              </a:tabLst>
            </a:pPr>
            <a:r>
              <a:rPr lang="en-US" spc="-4" dirty="0">
                <a:latin typeface="Trebuchet MS" panose="020B0703020202090204" pitchFamily="34" charset="0"/>
                <a:cs typeface="Georgia"/>
              </a:rPr>
              <a:t>Issued to enable foreign </a:t>
            </a:r>
            <a:r>
              <a:rPr lang="en-US" dirty="0">
                <a:latin typeface="Trebuchet MS" panose="020B0703020202090204" pitchFamily="34" charset="0"/>
                <a:cs typeface="Georgia"/>
              </a:rPr>
              <a:t>national </a:t>
            </a:r>
            <a:r>
              <a:rPr lang="en-US" spc="-4" dirty="0">
                <a:latin typeface="Trebuchet MS" panose="020B0703020202090204" pitchFamily="34" charset="0"/>
                <a:cs typeface="Georgia"/>
              </a:rPr>
              <a:t>to facilitate international commerce between the United States </a:t>
            </a:r>
            <a:r>
              <a:rPr lang="en-US" dirty="0">
                <a:latin typeface="Trebuchet MS" panose="020B0703020202090204" pitchFamily="34" charset="0"/>
                <a:cs typeface="Georgia"/>
              </a:rPr>
              <a:t>and a </a:t>
            </a:r>
            <a:r>
              <a:rPr lang="en-US" spc="-4" dirty="0">
                <a:latin typeface="Trebuchet MS" panose="020B0703020202090204" pitchFamily="34" charset="0"/>
                <a:cs typeface="Georgia"/>
              </a:rPr>
              <a:t>treaty</a:t>
            </a:r>
            <a:r>
              <a:rPr lang="en-US" spc="-30" dirty="0">
                <a:latin typeface="Trebuchet MS" panose="020B0703020202090204" pitchFamily="34" charset="0"/>
                <a:cs typeface="Georgia"/>
              </a:rPr>
              <a:t> </a:t>
            </a:r>
            <a:r>
              <a:rPr lang="en-US" spc="-4" dirty="0">
                <a:latin typeface="Trebuchet MS" panose="020B0703020202090204" pitchFamily="34" charset="0"/>
                <a:cs typeface="Georgia"/>
              </a:rPr>
              <a:t>country</a:t>
            </a:r>
            <a:endParaRPr lang="en-US" dirty="0">
              <a:latin typeface="Trebuchet MS" panose="020B0703020202090204" pitchFamily="34" charset="0"/>
              <a:cs typeface="Georgia"/>
            </a:endParaRPr>
          </a:p>
          <a:p>
            <a:pPr marL="222885" marR="3810" indent="-213836">
              <a:lnSpc>
                <a:spcPct val="114999"/>
              </a:lnSpc>
              <a:buFont typeface="Arial"/>
              <a:buChar char="•"/>
              <a:tabLst>
                <a:tab pos="222885" algn="l"/>
                <a:tab pos="223361" algn="l"/>
              </a:tabLst>
            </a:pPr>
            <a:r>
              <a:rPr lang="en-US" dirty="0">
                <a:latin typeface="Trebuchet MS" panose="020B0703020202090204" pitchFamily="34" charset="0"/>
                <a:cs typeface="Georgia"/>
              </a:rPr>
              <a:t>Enterprise </a:t>
            </a:r>
            <a:r>
              <a:rPr lang="en-US" spc="-4" dirty="0">
                <a:latin typeface="Trebuchet MS" panose="020B0703020202090204" pitchFamily="34" charset="0"/>
                <a:cs typeface="Georgia"/>
              </a:rPr>
              <a:t>employing the foreign </a:t>
            </a:r>
            <a:r>
              <a:rPr lang="en-US" dirty="0">
                <a:latin typeface="Trebuchet MS" panose="020B0703020202090204" pitchFamily="34" charset="0"/>
                <a:cs typeface="Georgia"/>
              </a:rPr>
              <a:t>national, </a:t>
            </a:r>
            <a:r>
              <a:rPr lang="en-US" spc="-4" dirty="0">
                <a:latin typeface="Trebuchet MS" panose="020B0703020202090204" pitchFamily="34" charset="0"/>
                <a:cs typeface="Georgia"/>
              </a:rPr>
              <a:t>or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case of </a:t>
            </a:r>
            <a:r>
              <a:rPr lang="en-US" dirty="0">
                <a:latin typeface="Trebuchet MS" panose="020B0703020202090204" pitchFamily="34" charset="0"/>
                <a:cs typeface="Georgia"/>
              </a:rPr>
              <a:t>an </a:t>
            </a:r>
            <a:r>
              <a:rPr lang="en-US" spc="-4" dirty="0">
                <a:latin typeface="Trebuchet MS" panose="020B0703020202090204" pitchFamily="34" charset="0"/>
                <a:cs typeface="Georgia"/>
              </a:rPr>
              <a:t>owner/operator, must</a:t>
            </a:r>
            <a:r>
              <a:rPr lang="en-US" spc="-8" dirty="0">
                <a:latin typeface="Trebuchet MS" panose="020B0703020202090204" pitchFamily="34" charset="0"/>
                <a:cs typeface="Georgia"/>
              </a:rPr>
              <a:t> </a:t>
            </a:r>
            <a:r>
              <a:rPr lang="en-US" spc="-4" dirty="0">
                <a:latin typeface="Trebuchet MS" panose="020B0703020202090204" pitchFamily="34" charset="0"/>
                <a:cs typeface="Georgia"/>
              </a:rPr>
              <a:t>be:</a:t>
            </a:r>
            <a:endParaRPr lang="en-US" dirty="0">
              <a:latin typeface="Trebuchet MS" panose="020B0703020202090204" pitchFamily="34" charset="0"/>
              <a:cs typeface="Georgia"/>
            </a:endParaRPr>
          </a:p>
          <a:p>
            <a:pPr marL="1037749" lvl="1" indent="-215265">
              <a:spcBef>
                <a:spcPts val="210"/>
              </a:spcBef>
              <a:buFont typeface="Calibri"/>
              <a:buChar char="–"/>
              <a:tabLst>
                <a:tab pos="1037749" algn="l"/>
                <a:tab pos="1038225" algn="l"/>
              </a:tabLst>
            </a:pPr>
            <a:r>
              <a:rPr lang="en-US" spc="-4" dirty="0">
                <a:latin typeface="Trebuchet MS" panose="020B0703020202090204" pitchFamily="34" charset="0"/>
                <a:cs typeface="Georgia"/>
              </a:rPr>
              <a:t>engaged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trade which </a:t>
            </a:r>
            <a:r>
              <a:rPr lang="en-US" dirty="0">
                <a:latin typeface="Trebuchet MS" panose="020B0703020202090204" pitchFamily="34" charset="0"/>
                <a:cs typeface="Georgia"/>
              </a:rPr>
              <a:t>is </a:t>
            </a:r>
            <a:r>
              <a:rPr lang="en-US" spc="-4" dirty="0">
                <a:latin typeface="Trebuchet MS" panose="020B0703020202090204" pitchFamily="34" charset="0"/>
                <a:cs typeface="Georgia"/>
              </a:rPr>
              <a:t>substantial </a:t>
            </a:r>
            <a:r>
              <a:rPr lang="en-US" dirty="0">
                <a:latin typeface="Trebuchet MS" panose="020B0703020202090204" pitchFamily="34" charset="0"/>
                <a:cs typeface="Georgia"/>
              </a:rPr>
              <a:t>in</a:t>
            </a:r>
            <a:r>
              <a:rPr lang="en-US" spc="-15" dirty="0">
                <a:latin typeface="Trebuchet MS" panose="020B0703020202090204" pitchFamily="34" charset="0"/>
                <a:cs typeface="Georgia"/>
              </a:rPr>
              <a:t> </a:t>
            </a:r>
            <a:r>
              <a:rPr lang="en-US" dirty="0">
                <a:latin typeface="Trebuchet MS" panose="020B0703020202090204" pitchFamily="34" charset="0"/>
                <a:cs typeface="Georgia"/>
              </a:rPr>
              <a:t>nature</a:t>
            </a:r>
          </a:p>
          <a:p>
            <a:pPr marL="1037749" lvl="1" indent="-215265">
              <a:buFont typeface="Calibri"/>
              <a:buChar char="–"/>
              <a:tabLst>
                <a:tab pos="1037749" algn="l"/>
                <a:tab pos="1038225" algn="l"/>
              </a:tabLst>
            </a:pPr>
            <a:r>
              <a:rPr lang="en-US" spc="-4" dirty="0">
                <a:latin typeface="Trebuchet MS" panose="020B0703020202090204" pitchFamily="34" charset="0"/>
                <a:cs typeface="Georgia"/>
              </a:rPr>
              <a:t>principally with the United States</a:t>
            </a:r>
            <a:r>
              <a:rPr lang="en-US" spc="-26" dirty="0">
                <a:latin typeface="Trebuchet MS" panose="020B0703020202090204" pitchFamily="34" charset="0"/>
                <a:cs typeface="Georgia"/>
              </a:rPr>
              <a:t> </a:t>
            </a:r>
            <a:r>
              <a:rPr lang="en-US" dirty="0">
                <a:latin typeface="Trebuchet MS" panose="020B0703020202090204" pitchFamily="34" charset="0"/>
                <a:cs typeface="Georgia"/>
              </a:rPr>
              <a:t>and</a:t>
            </a:r>
          </a:p>
          <a:p>
            <a:pPr marL="1037749" lvl="1" indent="-215265">
              <a:buFont typeface="Calibri"/>
              <a:buChar char="–"/>
              <a:tabLst>
                <a:tab pos="1037749" algn="l"/>
                <a:tab pos="1038225" algn="l"/>
              </a:tabLst>
            </a:pPr>
            <a:r>
              <a:rPr lang="en-US" spc="-4" dirty="0">
                <a:latin typeface="Trebuchet MS" panose="020B0703020202090204" pitchFamily="34" charset="0"/>
                <a:cs typeface="Georgia"/>
              </a:rPr>
              <a:t>the individual </a:t>
            </a:r>
            <a:r>
              <a:rPr lang="en-US" dirty="0">
                <a:latin typeface="Trebuchet MS" panose="020B0703020202090204" pitchFamily="34" charset="0"/>
                <a:cs typeface="Georgia"/>
              </a:rPr>
              <a:t>E-1 visa </a:t>
            </a:r>
            <a:r>
              <a:rPr lang="en-US" spc="-4" dirty="0">
                <a:latin typeface="Trebuchet MS" panose="020B0703020202090204" pitchFamily="34" charset="0"/>
                <a:cs typeface="Georgia"/>
              </a:rPr>
              <a:t>applicant must be </a:t>
            </a:r>
            <a:r>
              <a:rPr lang="en-US" dirty="0">
                <a:latin typeface="Trebuchet MS" panose="020B0703020202090204" pitchFamily="34" charset="0"/>
                <a:cs typeface="Georgia"/>
              </a:rPr>
              <a:t>a manager, </a:t>
            </a:r>
            <a:r>
              <a:rPr lang="en-US" spc="-4" dirty="0">
                <a:latin typeface="Trebuchet MS" panose="020B0703020202090204" pitchFamily="34" charset="0"/>
                <a:cs typeface="Georgia"/>
              </a:rPr>
              <a:t>executive,</a:t>
            </a:r>
            <a:r>
              <a:rPr lang="en-US" spc="-49" dirty="0">
                <a:latin typeface="Trebuchet MS" panose="020B0703020202090204" pitchFamily="34" charset="0"/>
                <a:cs typeface="Georgia"/>
              </a:rPr>
              <a:t> </a:t>
            </a:r>
            <a:r>
              <a:rPr lang="en-US" spc="-4" dirty="0">
                <a:latin typeface="Trebuchet MS" panose="020B0703020202090204" pitchFamily="34" charset="0"/>
                <a:cs typeface="Georgia"/>
              </a:rPr>
              <a:t>or</a:t>
            </a:r>
            <a:endParaRPr lang="en-US" dirty="0">
              <a:latin typeface="Trebuchet MS" panose="020B0703020202090204" pitchFamily="34" charset="0"/>
              <a:cs typeface="Georgia"/>
            </a:endParaRPr>
          </a:p>
          <a:p>
            <a:pPr marL="1037749"/>
            <a:r>
              <a:rPr lang="en-US" spc="-4" dirty="0">
                <a:latin typeface="Trebuchet MS" panose="020B0703020202090204" pitchFamily="34" charset="0"/>
                <a:cs typeface="Georgia"/>
              </a:rPr>
              <a:t>“</a:t>
            </a:r>
            <a:r>
              <a:rPr lang="en-US" b="1" spc="-4" dirty="0">
                <a:solidFill>
                  <a:srgbClr val="D16248"/>
                </a:solidFill>
                <a:latin typeface="Trebuchet MS" panose="020B0703020202090204" pitchFamily="34" charset="0"/>
                <a:cs typeface="Georgia-BoldItalic"/>
              </a:rPr>
              <a:t>essential skills</a:t>
            </a:r>
            <a:r>
              <a:rPr lang="en-US" b="1" i="1" spc="-4" dirty="0">
                <a:latin typeface="Trebuchet MS" panose="020B0703020202090204" pitchFamily="34" charset="0"/>
                <a:cs typeface="Georgia-BoldItalic"/>
              </a:rPr>
              <a:t>”</a:t>
            </a:r>
            <a:r>
              <a:rPr lang="en-US" b="1" i="1" spc="-19" dirty="0">
                <a:latin typeface="Trebuchet MS" panose="020B0703020202090204" pitchFamily="34" charset="0"/>
                <a:cs typeface="Georgia-BoldItalic"/>
              </a:rPr>
              <a:t> </a:t>
            </a:r>
            <a:r>
              <a:rPr lang="en-US" spc="-4" dirty="0">
                <a:latin typeface="Trebuchet MS" panose="020B0703020202090204" pitchFamily="34" charset="0"/>
                <a:cs typeface="Georgia"/>
              </a:rPr>
              <a:t>employee</a:t>
            </a:r>
            <a:endParaRPr lang="en-US" dirty="0">
              <a:latin typeface="Trebuchet MS" panose="020B0703020202090204" pitchFamily="34" charset="0"/>
              <a:cs typeface="Georgia"/>
            </a:endParaRPr>
          </a:p>
          <a:p>
            <a:endParaRPr lang="en-US" dirty="0">
              <a:latin typeface="Trebuchet MS" panose="020B0703020202090204" pitchFamily="34" charset="0"/>
            </a:endParaRPr>
          </a:p>
        </p:txBody>
      </p:sp>
    </p:spTree>
    <p:extLst>
      <p:ext uri="{BB962C8B-B14F-4D97-AF65-F5344CB8AC3E}">
        <p14:creationId xmlns:p14="http://schemas.microsoft.com/office/powerpoint/2010/main" val="4191171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REQUIREMENTS FOR AN E-1 TREATY TRADER</a:t>
            </a:r>
          </a:p>
        </p:txBody>
      </p:sp>
      <p:sp>
        <p:nvSpPr>
          <p:cNvPr id="8" name="Content Placeholder 7">
            <a:extLst>
              <a:ext uri="{FF2B5EF4-FFF2-40B4-BE49-F238E27FC236}">
                <a16:creationId xmlns:a16="http://schemas.microsoft.com/office/drawing/2014/main" id="{445185BE-EBAC-2349-A76D-7DA48338466D}"/>
              </a:ext>
            </a:extLst>
          </p:cNvPr>
          <p:cNvSpPr>
            <a:spLocks noGrp="1"/>
          </p:cNvSpPr>
          <p:nvPr>
            <p:ph idx="1"/>
          </p:nvPr>
        </p:nvSpPr>
        <p:spPr>
          <a:xfrm>
            <a:off x="1981200" y="2590801"/>
            <a:ext cx="8229600" cy="3332163"/>
          </a:xfrm>
        </p:spPr>
        <p:txBody>
          <a:bodyPr/>
          <a:lstStyle/>
          <a:p>
            <a:pPr marL="0" indent="0">
              <a:spcBef>
                <a:spcPts val="75"/>
              </a:spcBef>
              <a:buNone/>
            </a:pPr>
            <a:r>
              <a:rPr lang="en-US" sz="2400" spc="-4" dirty="0">
                <a:solidFill>
                  <a:srgbClr val="D16248"/>
                </a:solidFill>
                <a:latin typeface="Trebuchet MS" panose="020B0703020202090204" pitchFamily="34" charset="0"/>
                <a:cs typeface="Georgia"/>
              </a:rPr>
              <a:t>Essential </a:t>
            </a:r>
            <a:r>
              <a:rPr lang="en-US" sz="2400" dirty="0">
                <a:solidFill>
                  <a:srgbClr val="D16248"/>
                </a:solidFill>
                <a:latin typeface="Trebuchet MS" panose="020B0703020202090204" pitchFamily="34" charset="0"/>
                <a:cs typeface="Georgia"/>
              </a:rPr>
              <a:t>Skills</a:t>
            </a:r>
            <a:r>
              <a:rPr lang="en-US" sz="2400" spc="-30" dirty="0">
                <a:solidFill>
                  <a:srgbClr val="D16248"/>
                </a:solidFill>
                <a:latin typeface="Trebuchet MS" panose="020B0703020202090204" pitchFamily="34" charset="0"/>
                <a:cs typeface="Georgia"/>
              </a:rPr>
              <a:t> </a:t>
            </a:r>
            <a:r>
              <a:rPr lang="en-US" sz="2400" spc="-4" dirty="0">
                <a:solidFill>
                  <a:srgbClr val="D16248"/>
                </a:solidFill>
                <a:latin typeface="Trebuchet MS" panose="020B0703020202090204" pitchFamily="34" charset="0"/>
                <a:cs typeface="Georgia"/>
              </a:rPr>
              <a:t>Employee:</a:t>
            </a:r>
            <a:endParaRPr lang="en-US" sz="2400" dirty="0">
              <a:latin typeface="Trebuchet MS" panose="020B0703020202090204" pitchFamily="34" charset="0"/>
              <a:cs typeface="Georgia"/>
            </a:endParaRPr>
          </a:p>
          <a:p>
            <a:pPr marL="9525"/>
            <a:r>
              <a:rPr lang="en-US" sz="2400" spc="-4" dirty="0">
                <a:latin typeface="Trebuchet MS" panose="020B0703020202090204" pitchFamily="34" charset="0"/>
                <a:cs typeface="Georgia"/>
              </a:rPr>
              <a:t>Employee with special qualifications that </a:t>
            </a:r>
            <a:r>
              <a:rPr lang="en-US" sz="2400" dirty="0">
                <a:latin typeface="Trebuchet MS" panose="020B0703020202090204" pitchFamily="34" charset="0"/>
                <a:cs typeface="Georgia"/>
              </a:rPr>
              <a:t>make </a:t>
            </a:r>
            <a:r>
              <a:rPr lang="en-US" sz="2400" spc="-8" dirty="0">
                <a:latin typeface="Trebuchet MS" panose="020B0703020202090204" pitchFamily="34" charset="0"/>
                <a:cs typeface="Georgia"/>
              </a:rPr>
              <a:t>the </a:t>
            </a:r>
            <a:r>
              <a:rPr lang="en-US" sz="2400" spc="-4" dirty="0">
                <a:latin typeface="Trebuchet MS" panose="020B0703020202090204" pitchFamily="34" charset="0"/>
                <a:cs typeface="Georgia"/>
              </a:rPr>
              <a:t>service s/he </a:t>
            </a:r>
            <a:r>
              <a:rPr lang="en-US" sz="2400" dirty="0">
                <a:latin typeface="Trebuchet MS" panose="020B0703020202090204" pitchFamily="34" charset="0"/>
                <a:cs typeface="Georgia"/>
              </a:rPr>
              <a:t>renders </a:t>
            </a:r>
            <a:r>
              <a:rPr lang="en-US" sz="2400" spc="-4" dirty="0">
                <a:latin typeface="Trebuchet MS" panose="020B0703020202090204" pitchFamily="34" charset="0"/>
                <a:cs typeface="Georgia"/>
              </a:rPr>
              <a:t>essential</a:t>
            </a:r>
            <a:r>
              <a:rPr lang="en-US" sz="2400" spc="19" dirty="0">
                <a:latin typeface="Trebuchet MS" panose="020B0703020202090204" pitchFamily="34" charset="0"/>
                <a:cs typeface="Georgia"/>
              </a:rPr>
              <a:t> </a:t>
            </a:r>
            <a:r>
              <a:rPr lang="en-US" sz="2400" spc="-4" dirty="0">
                <a:latin typeface="Trebuchet MS" panose="020B0703020202090204" pitchFamily="34" charset="0"/>
                <a:cs typeface="Georgia"/>
              </a:rPr>
              <a:t>to</a:t>
            </a:r>
            <a:r>
              <a:rPr lang="en-US" sz="2400" dirty="0">
                <a:latin typeface="Trebuchet MS" panose="020B0703020202090204" pitchFamily="34" charset="0"/>
                <a:cs typeface="Georgia"/>
              </a:rPr>
              <a:t> </a:t>
            </a:r>
            <a:r>
              <a:rPr lang="en-US" sz="2400" spc="-4" dirty="0">
                <a:latin typeface="Trebuchet MS" panose="020B0703020202090204" pitchFamily="34" charset="0"/>
                <a:cs typeface="Georgia"/>
              </a:rPr>
              <a:t>the efficient operation of </a:t>
            </a:r>
            <a:r>
              <a:rPr lang="en-US" sz="2400" spc="-8" dirty="0">
                <a:latin typeface="Trebuchet MS" panose="020B0703020202090204" pitchFamily="34" charset="0"/>
                <a:cs typeface="Georgia"/>
              </a:rPr>
              <a:t>the</a:t>
            </a:r>
            <a:r>
              <a:rPr lang="en-US" sz="2400" spc="-30" dirty="0">
                <a:latin typeface="Trebuchet MS" panose="020B0703020202090204" pitchFamily="34" charset="0"/>
                <a:cs typeface="Georgia"/>
              </a:rPr>
              <a:t> </a:t>
            </a:r>
            <a:r>
              <a:rPr lang="en-US" sz="2400" dirty="0">
                <a:latin typeface="Trebuchet MS" panose="020B0703020202090204" pitchFamily="34" charset="0"/>
                <a:cs typeface="Georgia"/>
              </a:rPr>
              <a:t>enterprise</a:t>
            </a:r>
            <a:r>
              <a:rPr lang="en-US" sz="2400" dirty="0">
                <a:latin typeface="Calibri"/>
                <a:cs typeface="Calibri"/>
              </a:rPr>
              <a:t>.</a:t>
            </a:r>
          </a:p>
          <a:p>
            <a:endParaRPr lang="en-US" sz="2400" dirty="0"/>
          </a:p>
        </p:txBody>
      </p:sp>
    </p:spTree>
    <p:extLst>
      <p:ext uri="{BB962C8B-B14F-4D97-AF65-F5344CB8AC3E}">
        <p14:creationId xmlns:p14="http://schemas.microsoft.com/office/powerpoint/2010/main" val="959818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REQUIREMENTS FOR AN E-2 TREATY TRADER</a:t>
            </a:r>
          </a:p>
        </p:txBody>
      </p:sp>
      <p:sp>
        <p:nvSpPr>
          <p:cNvPr id="7" name="Content Placeholder 6">
            <a:extLst>
              <a:ext uri="{FF2B5EF4-FFF2-40B4-BE49-F238E27FC236}">
                <a16:creationId xmlns:a16="http://schemas.microsoft.com/office/drawing/2014/main" id="{4A3C5000-99DF-6C47-9A75-523F28CE13E0}"/>
              </a:ext>
            </a:extLst>
          </p:cNvPr>
          <p:cNvSpPr>
            <a:spLocks noGrp="1"/>
          </p:cNvSpPr>
          <p:nvPr>
            <p:ph idx="1"/>
          </p:nvPr>
        </p:nvSpPr>
        <p:spPr/>
        <p:txBody>
          <a:bodyPr>
            <a:normAutofit fontScale="92500"/>
          </a:bodyPr>
          <a:lstStyle/>
          <a:p>
            <a:pPr marL="224314" indent="-215265" algn="just">
              <a:buFont typeface="Arial"/>
              <a:buChar char="•"/>
              <a:tabLst>
                <a:tab pos="224790" algn="l"/>
              </a:tabLst>
            </a:pPr>
            <a:r>
              <a:rPr lang="en-US" spc="-4" dirty="0">
                <a:solidFill>
                  <a:srgbClr val="A9432B"/>
                </a:solidFill>
                <a:latin typeface="Trebuchet MS" panose="020B0703020202090204" pitchFamily="34" charset="0"/>
                <a:cs typeface="Georgia"/>
              </a:rPr>
              <a:t>E-2 </a:t>
            </a:r>
            <a:r>
              <a:rPr lang="en-US" dirty="0">
                <a:solidFill>
                  <a:srgbClr val="A9432B"/>
                </a:solidFill>
                <a:latin typeface="Trebuchet MS" panose="020B0703020202090204" pitchFamily="34" charset="0"/>
                <a:cs typeface="Georgia"/>
              </a:rPr>
              <a:t>visa </a:t>
            </a:r>
            <a:r>
              <a:rPr lang="en-US" spc="-4" dirty="0">
                <a:solidFill>
                  <a:srgbClr val="A9432B"/>
                </a:solidFill>
                <a:latin typeface="Trebuchet MS" panose="020B0703020202090204" pitchFamily="34" charset="0"/>
                <a:cs typeface="Georgia"/>
              </a:rPr>
              <a:t>classification</a:t>
            </a:r>
            <a:r>
              <a:rPr lang="en-US" spc="4" dirty="0">
                <a:solidFill>
                  <a:srgbClr val="A9432B"/>
                </a:solidFill>
                <a:latin typeface="Trebuchet MS" panose="020B0703020202090204" pitchFamily="34" charset="0"/>
                <a:cs typeface="Georgia"/>
              </a:rPr>
              <a:t> </a:t>
            </a:r>
            <a:r>
              <a:rPr lang="en-US" dirty="0">
                <a:latin typeface="Trebuchet MS" panose="020B0703020202090204" pitchFamily="34" charset="0"/>
                <a:cs typeface="Georgia"/>
              </a:rPr>
              <a:t>is</a:t>
            </a:r>
          </a:p>
          <a:p>
            <a:pPr marL="224314" marR="3810" indent="-215265" algn="just">
              <a:buFont typeface="Arial"/>
              <a:buChar char="•"/>
              <a:tabLst>
                <a:tab pos="271463" algn="l"/>
              </a:tabLst>
            </a:pPr>
            <a:r>
              <a:rPr lang="en-US" dirty="0">
                <a:latin typeface="Trebuchet MS" panose="020B0703020202090204" pitchFamily="34" charset="0"/>
              </a:rPr>
              <a:t>	</a:t>
            </a:r>
            <a:r>
              <a:rPr lang="en-US" dirty="0">
                <a:solidFill>
                  <a:srgbClr val="A9432B"/>
                </a:solidFill>
                <a:latin typeface="Trebuchet MS" panose="020B0703020202090204" pitchFamily="34" charset="0"/>
                <a:cs typeface="Georgia"/>
              </a:rPr>
              <a:t>active, substantial investment </a:t>
            </a:r>
            <a:r>
              <a:rPr lang="en-US" spc="-4" dirty="0">
                <a:solidFill>
                  <a:srgbClr val="A9432B"/>
                </a:solidFill>
                <a:latin typeface="Trebuchet MS" panose="020B0703020202090204" pitchFamily="34" charset="0"/>
                <a:cs typeface="Georgia"/>
              </a:rPr>
              <a:t>by </a:t>
            </a:r>
            <a:r>
              <a:rPr lang="en-US" dirty="0">
                <a:solidFill>
                  <a:srgbClr val="A9432B"/>
                </a:solidFill>
                <a:latin typeface="Trebuchet MS" panose="020B0703020202090204" pitchFamily="34" charset="0"/>
                <a:cs typeface="Georgia"/>
              </a:rPr>
              <a:t>a </a:t>
            </a:r>
            <a:r>
              <a:rPr lang="en-US" spc="-4" dirty="0">
                <a:solidFill>
                  <a:srgbClr val="A9432B"/>
                </a:solidFill>
                <a:latin typeface="Trebuchet MS" panose="020B0703020202090204" pitchFamily="34" charset="0"/>
                <a:cs typeface="Georgia"/>
              </a:rPr>
              <a:t>treaty </a:t>
            </a:r>
            <a:r>
              <a:rPr lang="en-US" dirty="0">
                <a:solidFill>
                  <a:srgbClr val="A9432B"/>
                </a:solidFill>
                <a:latin typeface="Trebuchet MS" panose="020B0703020202090204" pitchFamily="34" charset="0"/>
                <a:cs typeface="Georgia"/>
              </a:rPr>
              <a:t>investor</a:t>
            </a:r>
            <a:r>
              <a:rPr lang="en-US" dirty="0">
                <a:latin typeface="Trebuchet MS" panose="020B0703020202090204" pitchFamily="34" charset="0"/>
                <a:cs typeface="Georgia"/>
              </a:rPr>
              <a:t>. </a:t>
            </a:r>
            <a:r>
              <a:rPr lang="en-US" spc="-4" dirty="0">
                <a:latin typeface="Trebuchet MS" panose="020B0703020202090204" pitchFamily="34" charset="0"/>
                <a:cs typeface="Georgia"/>
              </a:rPr>
              <a:t>The </a:t>
            </a:r>
            <a:r>
              <a:rPr lang="en-US" dirty="0">
                <a:latin typeface="Trebuchet MS" panose="020B0703020202090204" pitchFamily="34" charset="0"/>
                <a:cs typeface="Georgia"/>
              </a:rPr>
              <a:t>investment in </a:t>
            </a:r>
            <a:r>
              <a:rPr lang="en-US" spc="-4" dirty="0">
                <a:latin typeface="Trebuchet MS" panose="020B0703020202090204" pitchFamily="34" charset="0"/>
                <a:cs typeface="Georgia"/>
              </a:rPr>
              <a:t>the United </a:t>
            </a:r>
            <a:r>
              <a:rPr lang="en-US" dirty="0">
                <a:latin typeface="Trebuchet MS" panose="020B0703020202090204" pitchFamily="34" charset="0"/>
                <a:cs typeface="Georgia"/>
              </a:rPr>
              <a:t>States must not be </a:t>
            </a:r>
            <a:r>
              <a:rPr lang="en-US" spc="-4" dirty="0">
                <a:latin typeface="Trebuchet MS" panose="020B0703020202090204" pitchFamily="34" charset="0"/>
                <a:cs typeface="Georgia"/>
              </a:rPr>
              <a:t>marginal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must </a:t>
            </a:r>
            <a:r>
              <a:rPr lang="en-US" dirty="0">
                <a:latin typeface="Trebuchet MS" panose="020B0703020202090204" pitchFamily="34" charset="0"/>
                <a:cs typeface="Georgia"/>
              </a:rPr>
              <a:t>be </a:t>
            </a:r>
            <a:r>
              <a:rPr lang="en-US" spc="-4" dirty="0">
                <a:latin typeface="Trebuchet MS" panose="020B0703020202090204" pitchFamily="34" charset="0"/>
                <a:cs typeface="Georgia"/>
              </a:rPr>
              <a:t>overseen </a:t>
            </a:r>
            <a:r>
              <a:rPr lang="en-US" dirty="0">
                <a:latin typeface="Trebuchet MS" panose="020B0703020202090204" pitchFamily="34" charset="0"/>
                <a:cs typeface="Georgia"/>
              </a:rPr>
              <a:t>by </a:t>
            </a:r>
            <a:r>
              <a:rPr lang="en-US" spc="-4" dirty="0">
                <a:latin typeface="Trebuchet MS" panose="020B0703020202090204" pitchFamily="34" charset="0"/>
                <a:cs typeface="Georgia"/>
              </a:rPr>
              <a:t>the </a:t>
            </a:r>
            <a:r>
              <a:rPr lang="en-US" dirty="0">
                <a:latin typeface="Trebuchet MS" panose="020B0703020202090204" pitchFamily="34" charset="0"/>
                <a:cs typeface="Georgia"/>
              </a:rPr>
              <a:t>principal investor or an </a:t>
            </a:r>
            <a:r>
              <a:rPr lang="en-US" spc="-4" dirty="0">
                <a:latin typeface="Trebuchet MS" panose="020B0703020202090204" pitchFamily="34" charset="0"/>
                <a:cs typeface="Georgia"/>
              </a:rPr>
              <a:t>employee within an executive, supervisory or essential </a:t>
            </a:r>
            <a:r>
              <a:rPr lang="en-US" dirty="0">
                <a:latin typeface="Trebuchet MS" panose="020B0703020202090204" pitchFamily="34" charset="0"/>
                <a:cs typeface="Georgia"/>
              </a:rPr>
              <a:t>role in </a:t>
            </a:r>
            <a:r>
              <a:rPr lang="en-US" spc="-4" dirty="0">
                <a:latin typeface="Trebuchet MS" panose="020B0703020202090204" pitchFamily="34" charset="0"/>
                <a:cs typeface="Georgia"/>
              </a:rPr>
              <a:t>the</a:t>
            </a:r>
            <a:r>
              <a:rPr lang="en-US" spc="-15" dirty="0">
                <a:latin typeface="Trebuchet MS" panose="020B0703020202090204" pitchFamily="34" charset="0"/>
                <a:cs typeface="Georgia"/>
              </a:rPr>
              <a:t> </a:t>
            </a:r>
            <a:r>
              <a:rPr lang="en-US" spc="-4" dirty="0">
                <a:latin typeface="Trebuchet MS" panose="020B0703020202090204" pitchFamily="34" charset="0"/>
                <a:cs typeface="Georgia"/>
              </a:rPr>
              <a:t>enterprise.</a:t>
            </a:r>
            <a:endParaRPr lang="en-US" dirty="0">
              <a:latin typeface="Trebuchet MS" panose="020B0703020202090204" pitchFamily="34" charset="0"/>
              <a:cs typeface="Georgia"/>
            </a:endParaRPr>
          </a:p>
          <a:p>
            <a:pPr marL="224314" marR="184309" indent="-215265" algn="just">
              <a:buFont typeface="Arial"/>
              <a:buChar char="•"/>
              <a:tabLst>
                <a:tab pos="224790" algn="l"/>
              </a:tabLst>
            </a:pPr>
            <a:r>
              <a:rPr lang="en-US" dirty="0">
                <a:latin typeface="Trebuchet MS" panose="020B0703020202090204" pitchFamily="34" charset="0"/>
                <a:cs typeface="Georgia"/>
              </a:rPr>
              <a:t>To </a:t>
            </a:r>
            <a:r>
              <a:rPr lang="en-US" spc="-4" dirty="0">
                <a:latin typeface="Trebuchet MS" panose="020B0703020202090204" pitchFamily="34" charset="0"/>
                <a:cs typeface="Georgia"/>
              </a:rPr>
              <a:t>ensure </a:t>
            </a:r>
            <a:r>
              <a:rPr lang="en-US" dirty="0">
                <a:latin typeface="Trebuchet MS" panose="020B0703020202090204" pitchFamily="34" charset="0"/>
                <a:cs typeface="Georgia"/>
              </a:rPr>
              <a:t>an active </a:t>
            </a:r>
            <a:r>
              <a:rPr lang="en-US" spc="-4" dirty="0">
                <a:latin typeface="Trebuchet MS" panose="020B0703020202090204" pitchFamily="34" charset="0"/>
                <a:cs typeface="Georgia"/>
              </a:rPr>
              <a:t>exchange of culture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commerce,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to constitute </a:t>
            </a:r>
            <a:r>
              <a:rPr lang="en-US" dirty="0">
                <a:latin typeface="Trebuchet MS" panose="020B0703020202090204" pitchFamily="34" charset="0"/>
                <a:cs typeface="Georgia"/>
              </a:rPr>
              <a:t>an active investment, </a:t>
            </a:r>
            <a:r>
              <a:rPr lang="en-US" spc="-4" dirty="0">
                <a:latin typeface="Trebuchet MS" panose="020B0703020202090204" pitchFamily="34" charset="0"/>
                <a:cs typeface="Georgia"/>
              </a:rPr>
              <a:t>the E-2 </a:t>
            </a:r>
            <a:r>
              <a:rPr lang="en-US" dirty="0">
                <a:latin typeface="Trebuchet MS" panose="020B0703020202090204" pitchFamily="34" charset="0"/>
                <a:cs typeface="Georgia"/>
              </a:rPr>
              <a:t>nonimmigrant visa </a:t>
            </a:r>
            <a:r>
              <a:rPr lang="en-US" spc="-4" dirty="0">
                <a:latin typeface="Trebuchet MS" panose="020B0703020202090204" pitchFamily="34" charset="0"/>
                <a:cs typeface="Georgia"/>
              </a:rPr>
              <a:t>applicant must </a:t>
            </a:r>
            <a:r>
              <a:rPr lang="en-US" dirty="0">
                <a:latin typeface="Trebuchet MS" panose="020B0703020202090204" pitchFamily="34" charset="0"/>
                <a:cs typeface="Georgia"/>
              </a:rPr>
              <a:t>have invested or be in </a:t>
            </a:r>
            <a:r>
              <a:rPr lang="en-US" spc="-4" dirty="0">
                <a:latin typeface="Trebuchet MS" panose="020B0703020202090204" pitchFamily="34" charset="0"/>
                <a:cs typeface="Georgia"/>
              </a:rPr>
              <a:t>the process </a:t>
            </a:r>
            <a:r>
              <a:rPr lang="en-US" dirty="0">
                <a:latin typeface="Trebuchet MS" panose="020B0703020202090204" pitchFamily="34" charset="0"/>
                <a:cs typeface="Georgia"/>
              </a:rPr>
              <a:t>of investing in an </a:t>
            </a:r>
            <a:r>
              <a:rPr lang="en-US" spc="-4" dirty="0">
                <a:latin typeface="Trebuchet MS" panose="020B0703020202090204" pitchFamily="34" charset="0"/>
                <a:cs typeface="Georgia"/>
              </a:rPr>
              <a:t>operating company which produces some good or service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United</a:t>
            </a:r>
            <a:r>
              <a:rPr lang="en-US" spc="-23" dirty="0">
                <a:latin typeface="Trebuchet MS" panose="020B0703020202090204" pitchFamily="34" charset="0"/>
                <a:cs typeface="Georgia"/>
              </a:rPr>
              <a:t> </a:t>
            </a:r>
            <a:r>
              <a:rPr lang="en-US" dirty="0">
                <a:latin typeface="Trebuchet MS" panose="020B0703020202090204" pitchFamily="34" charset="0"/>
                <a:cs typeface="Georgia"/>
              </a:rPr>
              <a:t>States</a:t>
            </a:r>
          </a:p>
          <a:p>
            <a:pPr marL="224314" indent="-215265" algn="just">
              <a:buFont typeface="Arial"/>
              <a:buChar char="•"/>
              <a:tabLst>
                <a:tab pos="224790" algn="l"/>
              </a:tabLst>
            </a:pPr>
            <a:r>
              <a:rPr lang="en-US" dirty="0">
                <a:latin typeface="Trebuchet MS" panose="020B0703020202090204" pitchFamily="34" charset="0"/>
                <a:cs typeface="Georgia"/>
              </a:rPr>
              <a:t>If </a:t>
            </a:r>
            <a:r>
              <a:rPr lang="en-US" spc="-4" dirty="0">
                <a:latin typeface="Trebuchet MS" panose="020B0703020202090204" pitchFamily="34" charset="0"/>
                <a:cs typeface="Georgia"/>
              </a:rPr>
              <a:t>the business </a:t>
            </a:r>
            <a:r>
              <a:rPr lang="en-US" dirty="0">
                <a:latin typeface="Trebuchet MS" panose="020B0703020202090204" pitchFamily="34" charset="0"/>
                <a:cs typeface="Georgia"/>
              </a:rPr>
              <a:t>is not </a:t>
            </a:r>
            <a:r>
              <a:rPr lang="en-US" spc="-4" dirty="0">
                <a:latin typeface="Trebuchet MS" panose="020B0703020202090204" pitchFamily="34" charset="0"/>
                <a:cs typeface="Georgia"/>
              </a:rPr>
              <a:t>yet operational, the applicant must </a:t>
            </a:r>
            <a:r>
              <a:rPr lang="en-US" dirty="0">
                <a:latin typeface="Trebuchet MS" panose="020B0703020202090204" pitchFamily="34" charset="0"/>
                <a:cs typeface="Georgia"/>
              </a:rPr>
              <a:t>demonstrate </a:t>
            </a:r>
            <a:r>
              <a:rPr lang="en-US" spc="-4" dirty="0">
                <a:latin typeface="Trebuchet MS" panose="020B0703020202090204" pitchFamily="34" charset="0"/>
                <a:cs typeface="Georgia"/>
              </a:rPr>
              <a:t>that there </a:t>
            </a:r>
            <a:r>
              <a:rPr lang="en-US" dirty="0">
                <a:latin typeface="Trebuchet MS" panose="020B0703020202090204" pitchFamily="34" charset="0"/>
                <a:cs typeface="Georgia"/>
              </a:rPr>
              <a:t>is a </a:t>
            </a:r>
            <a:r>
              <a:rPr lang="en-US" spc="-4" dirty="0">
                <a:latin typeface="Trebuchet MS" panose="020B0703020202090204" pitchFamily="34" charset="0"/>
                <a:cs typeface="Georgia"/>
              </a:rPr>
              <a:t>business</a:t>
            </a:r>
            <a:r>
              <a:rPr lang="en-US" dirty="0">
                <a:latin typeface="Trebuchet MS" panose="020B0703020202090204" pitchFamily="34" charset="0"/>
                <a:cs typeface="Georgia"/>
              </a:rPr>
              <a:t> </a:t>
            </a:r>
            <a:r>
              <a:rPr lang="en-US" spc="-4" dirty="0">
                <a:latin typeface="Trebuchet MS" panose="020B0703020202090204" pitchFamily="34" charset="0"/>
                <a:cs typeface="Georgia"/>
              </a:rPr>
              <a:t>plan </a:t>
            </a:r>
            <a:r>
              <a:rPr lang="en-US" dirty="0">
                <a:latin typeface="Trebuchet MS" panose="020B0703020202090204" pitchFamily="34" charset="0"/>
                <a:cs typeface="Georgia"/>
              </a:rPr>
              <a:t>in </a:t>
            </a:r>
            <a:r>
              <a:rPr lang="en-US" spc="-4" dirty="0">
                <a:latin typeface="Trebuchet MS" panose="020B0703020202090204" pitchFamily="34" charset="0"/>
                <a:cs typeface="Georgia"/>
              </a:rPr>
              <a:t>place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that contracts have been formed </a:t>
            </a:r>
            <a:r>
              <a:rPr lang="en-US" dirty="0">
                <a:latin typeface="Trebuchet MS" panose="020B0703020202090204" pitchFamily="34" charset="0"/>
                <a:cs typeface="Georgia"/>
              </a:rPr>
              <a:t>to </a:t>
            </a:r>
            <a:r>
              <a:rPr lang="en-US" spc="-4" dirty="0">
                <a:latin typeface="Trebuchet MS" panose="020B0703020202090204" pitchFamily="34" charset="0"/>
                <a:cs typeface="Georgia"/>
              </a:rPr>
              <a:t>carry out the</a:t>
            </a:r>
            <a:r>
              <a:rPr lang="en-US" spc="30" dirty="0">
                <a:latin typeface="Trebuchet MS" panose="020B0703020202090204" pitchFamily="34" charset="0"/>
                <a:cs typeface="Georgia"/>
              </a:rPr>
              <a:t> </a:t>
            </a:r>
            <a:r>
              <a:rPr lang="en-US" dirty="0">
                <a:latin typeface="Trebuchet MS" panose="020B0703020202090204" pitchFamily="34" charset="0"/>
                <a:cs typeface="Georgia"/>
              </a:rPr>
              <a:t>investment</a:t>
            </a:r>
          </a:p>
          <a:p>
            <a:endParaRPr lang="en-US" dirty="0">
              <a:latin typeface="Trebuchet MS" panose="020B0703020202090204" pitchFamily="34" charset="0"/>
            </a:endParaRPr>
          </a:p>
        </p:txBody>
      </p:sp>
    </p:spTree>
    <p:extLst>
      <p:ext uri="{BB962C8B-B14F-4D97-AF65-F5344CB8AC3E}">
        <p14:creationId xmlns:p14="http://schemas.microsoft.com/office/powerpoint/2010/main" val="1371515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DURATION OF STAY</a:t>
            </a:r>
          </a:p>
        </p:txBody>
      </p:sp>
      <p:sp>
        <p:nvSpPr>
          <p:cNvPr id="7" name="Content Placeholder 6">
            <a:extLst>
              <a:ext uri="{FF2B5EF4-FFF2-40B4-BE49-F238E27FC236}">
                <a16:creationId xmlns:a16="http://schemas.microsoft.com/office/drawing/2014/main" id="{757149C7-A686-8B4C-B087-2C7B18329D7A}"/>
              </a:ext>
            </a:extLst>
          </p:cNvPr>
          <p:cNvSpPr>
            <a:spLocks noGrp="1"/>
          </p:cNvSpPr>
          <p:nvPr>
            <p:ph idx="1"/>
          </p:nvPr>
        </p:nvSpPr>
        <p:spPr/>
        <p:txBody>
          <a:bodyPr/>
          <a:lstStyle/>
          <a:p>
            <a:pPr marL="224314" indent="-215265">
              <a:spcBef>
                <a:spcPts val="4"/>
              </a:spcBef>
              <a:buFont typeface="Arial"/>
              <a:buChar char="•"/>
              <a:tabLst>
                <a:tab pos="224314" algn="l"/>
                <a:tab pos="224790" algn="l"/>
              </a:tabLst>
            </a:pPr>
            <a:r>
              <a:rPr lang="en-US" dirty="0">
                <a:latin typeface="Trebuchet MS" panose="020B0703020202090204" pitchFamily="34" charset="0"/>
                <a:cs typeface="Georgia"/>
              </a:rPr>
              <a:t>E visa </a:t>
            </a:r>
            <a:r>
              <a:rPr lang="en-US" spc="-4" dirty="0">
                <a:latin typeface="Trebuchet MS" panose="020B0703020202090204" pitchFamily="34" charset="0"/>
                <a:cs typeface="Georgia"/>
              </a:rPr>
              <a:t>granted </a:t>
            </a:r>
            <a:r>
              <a:rPr lang="en-US" dirty="0">
                <a:latin typeface="Trebuchet MS" panose="020B0703020202090204" pitchFamily="34" charset="0"/>
                <a:cs typeface="Georgia"/>
              </a:rPr>
              <a:t>admission </a:t>
            </a:r>
            <a:r>
              <a:rPr lang="en-US" spc="-4" dirty="0">
                <a:latin typeface="Trebuchet MS" panose="020B0703020202090204" pitchFamily="34" charset="0"/>
                <a:cs typeface="Georgia"/>
              </a:rPr>
              <a:t>for up to two</a:t>
            </a:r>
            <a:r>
              <a:rPr lang="en-US" spc="19" dirty="0">
                <a:latin typeface="Trebuchet MS" panose="020B0703020202090204" pitchFamily="34" charset="0"/>
                <a:cs typeface="Georgia"/>
              </a:rPr>
              <a:t> </a:t>
            </a:r>
            <a:r>
              <a:rPr lang="en-US" dirty="0">
                <a:latin typeface="Trebuchet MS" panose="020B0703020202090204" pitchFamily="34" charset="0"/>
                <a:cs typeface="Georgia"/>
              </a:rPr>
              <a:t>years</a:t>
            </a:r>
          </a:p>
          <a:p>
            <a:pPr marL="224314" marR="59531" indent="-215265">
              <a:buFont typeface="Arial"/>
              <a:buChar char="•"/>
              <a:tabLst>
                <a:tab pos="224314" algn="l"/>
                <a:tab pos="224790" algn="l"/>
              </a:tabLst>
            </a:pPr>
            <a:r>
              <a:rPr lang="en-US" dirty="0">
                <a:latin typeface="Trebuchet MS" panose="020B0703020202090204" pitchFamily="34" charset="0"/>
                <a:cs typeface="Georgia"/>
              </a:rPr>
              <a:t>May extend </a:t>
            </a:r>
            <a:r>
              <a:rPr lang="en-US" spc="-4" dirty="0">
                <a:latin typeface="Trebuchet MS" panose="020B0703020202090204" pitchFamily="34" charset="0"/>
                <a:cs typeface="Georgia"/>
              </a:rPr>
              <a:t>status by filing </a:t>
            </a:r>
            <a:r>
              <a:rPr lang="en-US" dirty="0">
                <a:latin typeface="Trebuchet MS" panose="020B0703020202090204" pitchFamily="34" charset="0"/>
                <a:cs typeface="Georgia"/>
              </a:rPr>
              <a:t>a </a:t>
            </a:r>
            <a:r>
              <a:rPr lang="en-US" spc="-4" dirty="0">
                <a:latin typeface="Trebuchet MS" panose="020B0703020202090204" pitchFamily="34" charset="0"/>
                <a:cs typeface="Georgia"/>
              </a:rPr>
              <a:t>petition on </a:t>
            </a:r>
            <a:r>
              <a:rPr lang="en-US" spc="-4" dirty="0">
                <a:solidFill>
                  <a:srgbClr val="D16248"/>
                </a:solidFill>
                <a:latin typeface="Trebuchet MS" panose="020B0703020202090204" pitchFamily="34" charset="0"/>
                <a:cs typeface="Georgia"/>
              </a:rPr>
              <a:t>Form </a:t>
            </a:r>
            <a:r>
              <a:rPr lang="en-US" dirty="0">
                <a:solidFill>
                  <a:srgbClr val="D16248"/>
                </a:solidFill>
                <a:latin typeface="Trebuchet MS" panose="020B0703020202090204" pitchFamily="34" charset="0"/>
                <a:cs typeface="Georgia"/>
              </a:rPr>
              <a:t>I-129, </a:t>
            </a:r>
            <a:r>
              <a:rPr lang="en-US" spc="-4" dirty="0">
                <a:solidFill>
                  <a:srgbClr val="D16248"/>
                </a:solidFill>
                <a:latin typeface="Trebuchet MS" panose="020B0703020202090204" pitchFamily="34" charset="0"/>
                <a:cs typeface="Georgia"/>
              </a:rPr>
              <a:t>Petition for </a:t>
            </a:r>
            <a:r>
              <a:rPr lang="en-US" dirty="0">
                <a:solidFill>
                  <a:srgbClr val="D16248"/>
                </a:solidFill>
                <a:latin typeface="Trebuchet MS" panose="020B0703020202090204" pitchFamily="34" charset="0"/>
                <a:cs typeface="Georgia"/>
              </a:rPr>
              <a:t>a Nonimmigrant </a:t>
            </a:r>
            <a:r>
              <a:rPr lang="en-US" spc="-4" dirty="0">
                <a:solidFill>
                  <a:srgbClr val="D16248"/>
                </a:solidFill>
                <a:latin typeface="Trebuchet MS" panose="020B0703020202090204" pitchFamily="34" charset="0"/>
                <a:cs typeface="Georgia"/>
              </a:rPr>
              <a:t>Worker</a:t>
            </a:r>
            <a:r>
              <a:rPr lang="en-US" spc="-4" dirty="0">
                <a:latin typeface="Trebuchet MS" panose="020B0703020202090204" pitchFamily="34" charset="0"/>
                <a:cs typeface="Georgia"/>
              </a:rPr>
              <a:t>, with the</a:t>
            </a:r>
            <a:r>
              <a:rPr lang="en-US" spc="-34" dirty="0">
                <a:latin typeface="Trebuchet MS" panose="020B0703020202090204" pitchFamily="34" charset="0"/>
                <a:cs typeface="Georgia"/>
              </a:rPr>
              <a:t> </a:t>
            </a:r>
            <a:r>
              <a:rPr lang="en-US" spc="-4" dirty="0">
                <a:latin typeface="Trebuchet MS" panose="020B0703020202090204" pitchFamily="34" charset="0"/>
                <a:cs typeface="Georgia"/>
              </a:rPr>
              <a:t>USCIS:</a:t>
            </a:r>
          </a:p>
          <a:p>
            <a:pPr marL="751999" marR="59531" lvl="1" indent="-342900">
              <a:buFont typeface="Courier New" panose="02070309020205020404" pitchFamily="49" charset="0"/>
              <a:buChar char="o"/>
              <a:tabLst>
                <a:tab pos="224314" algn="l"/>
                <a:tab pos="224790" algn="l"/>
              </a:tabLst>
            </a:pPr>
            <a:r>
              <a:rPr lang="en-US" dirty="0">
                <a:latin typeface="Trebuchet MS" panose="020B0703020202090204" pitchFamily="34" charset="0"/>
                <a:cs typeface="Georgia"/>
              </a:rPr>
              <a:t>However, </a:t>
            </a:r>
            <a:r>
              <a:rPr lang="en-US" spc="-4" dirty="0">
                <a:latin typeface="Trebuchet MS" panose="020B0703020202090204" pitchFamily="34" charset="0"/>
                <a:cs typeface="Georgia"/>
              </a:rPr>
              <a:t>this course of </a:t>
            </a:r>
            <a:r>
              <a:rPr lang="en-US" dirty="0">
                <a:latin typeface="Trebuchet MS" panose="020B0703020202090204" pitchFamily="34" charset="0"/>
                <a:cs typeface="Georgia"/>
              </a:rPr>
              <a:t>action is </a:t>
            </a:r>
            <a:r>
              <a:rPr lang="en-US" spc="-4" dirty="0">
                <a:latin typeface="Trebuchet MS" panose="020B0703020202090204" pitchFamily="34" charset="0"/>
                <a:cs typeface="Georgia"/>
              </a:rPr>
              <a:t>only recommended </a:t>
            </a:r>
            <a:r>
              <a:rPr lang="en-US" dirty="0">
                <a:latin typeface="Trebuchet MS" panose="020B0703020202090204" pitchFamily="34" charset="0"/>
                <a:cs typeface="Georgia"/>
              </a:rPr>
              <a:t>if </a:t>
            </a:r>
            <a:r>
              <a:rPr lang="en-US" spc="-4" dirty="0">
                <a:latin typeface="Trebuchet MS" panose="020B0703020202090204" pitchFamily="34" charset="0"/>
                <a:cs typeface="Georgia"/>
              </a:rPr>
              <a:t>travel to the foreign </a:t>
            </a:r>
            <a:r>
              <a:rPr lang="en-US" dirty="0">
                <a:latin typeface="Trebuchet MS" panose="020B0703020202090204" pitchFamily="34" charset="0"/>
                <a:cs typeface="Georgia"/>
              </a:rPr>
              <a:t>national’s </a:t>
            </a:r>
            <a:r>
              <a:rPr lang="en-US" spc="-4" dirty="0">
                <a:latin typeface="Trebuchet MS" panose="020B0703020202090204" pitchFamily="34" charset="0"/>
                <a:cs typeface="Georgia"/>
              </a:rPr>
              <a:t>home country </a:t>
            </a:r>
            <a:r>
              <a:rPr lang="en-US" dirty="0">
                <a:latin typeface="Trebuchet MS" panose="020B0703020202090204" pitchFamily="34" charset="0"/>
                <a:cs typeface="Georgia"/>
              </a:rPr>
              <a:t>in </a:t>
            </a:r>
            <a:r>
              <a:rPr lang="en-US" spc="-4" dirty="0">
                <a:latin typeface="Trebuchet MS" panose="020B0703020202090204" pitchFamily="34" charset="0"/>
                <a:cs typeface="Georgia"/>
              </a:rPr>
              <a:t>order </a:t>
            </a:r>
            <a:r>
              <a:rPr lang="en-US" dirty="0">
                <a:latin typeface="Trebuchet MS" panose="020B0703020202090204" pitchFamily="34" charset="0"/>
                <a:cs typeface="Georgia"/>
              </a:rPr>
              <a:t>to </a:t>
            </a:r>
            <a:r>
              <a:rPr lang="en-US" spc="-4" dirty="0">
                <a:latin typeface="Trebuchet MS" panose="020B0703020202090204" pitchFamily="34" charset="0"/>
                <a:cs typeface="Georgia"/>
              </a:rPr>
              <a:t>apply for </a:t>
            </a:r>
            <a:r>
              <a:rPr lang="en-US" dirty="0">
                <a:latin typeface="Trebuchet MS" panose="020B0703020202090204" pitchFamily="34" charset="0"/>
                <a:cs typeface="Georgia"/>
              </a:rPr>
              <a:t>a visa in a </a:t>
            </a:r>
            <a:r>
              <a:rPr lang="en-US" spc="-4" dirty="0">
                <a:latin typeface="Trebuchet MS" panose="020B0703020202090204" pitchFamily="34" charset="0"/>
                <a:cs typeface="Georgia"/>
              </a:rPr>
              <a:t>different category </a:t>
            </a:r>
            <a:r>
              <a:rPr lang="en-US" dirty="0">
                <a:latin typeface="Trebuchet MS" panose="020B0703020202090204" pitchFamily="34" charset="0"/>
                <a:cs typeface="Georgia"/>
              </a:rPr>
              <a:t>is not </a:t>
            </a:r>
            <a:r>
              <a:rPr lang="en-US" spc="-4" dirty="0">
                <a:latin typeface="Trebuchet MS" panose="020B0703020202090204" pitchFamily="34" charset="0"/>
                <a:cs typeface="Georgia"/>
              </a:rPr>
              <a:t>feasible or </a:t>
            </a:r>
            <a:r>
              <a:rPr lang="en-US" dirty="0">
                <a:latin typeface="Trebuchet MS" panose="020B0703020202090204" pitchFamily="34" charset="0"/>
                <a:cs typeface="Georgia"/>
              </a:rPr>
              <a:t>practical </a:t>
            </a:r>
            <a:r>
              <a:rPr lang="en-US" spc="-4" dirty="0">
                <a:latin typeface="Trebuchet MS" panose="020B0703020202090204" pitchFamily="34" charset="0"/>
                <a:cs typeface="Georgia"/>
              </a:rPr>
              <a:t>from </a:t>
            </a:r>
            <a:r>
              <a:rPr lang="en-US" dirty="0">
                <a:latin typeface="Trebuchet MS" panose="020B0703020202090204" pitchFamily="34" charset="0"/>
                <a:cs typeface="Georgia"/>
              </a:rPr>
              <a:t>a </a:t>
            </a:r>
            <a:r>
              <a:rPr lang="en-US" spc="-4" dirty="0">
                <a:latin typeface="Trebuchet MS" panose="020B0703020202090204" pitchFamily="34" charset="0"/>
                <a:cs typeface="Georgia"/>
              </a:rPr>
              <a:t>business perspective, since </a:t>
            </a:r>
            <a:r>
              <a:rPr lang="en-US" dirty="0">
                <a:latin typeface="Trebuchet MS" panose="020B0703020202090204" pitchFamily="34" charset="0"/>
                <a:cs typeface="Georgia"/>
              </a:rPr>
              <a:t>a </a:t>
            </a:r>
            <a:r>
              <a:rPr lang="en-US" spc="-4" dirty="0">
                <a:latin typeface="Trebuchet MS" panose="020B0703020202090204" pitchFamily="34" charset="0"/>
                <a:cs typeface="Georgia"/>
              </a:rPr>
              <a:t>full </a:t>
            </a:r>
            <a:r>
              <a:rPr lang="en-US" dirty="0">
                <a:latin typeface="Trebuchet MS" panose="020B0703020202090204" pitchFamily="34" charset="0"/>
                <a:cs typeface="Georgia"/>
              </a:rPr>
              <a:t>E nonimmigrant visa </a:t>
            </a:r>
            <a:r>
              <a:rPr lang="en-US" spc="-4" dirty="0">
                <a:latin typeface="Trebuchet MS" panose="020B0703020202090204" pitchFamily="34" charset="0"/>
                <a:cs typeface="Georgia"/>
              </a:rPr>
              <a:t>filing </a:t>
            </a:r>
            <a:r>
              <a:rPr lang="en-US" dirty="0">
                <a:latin typeface="Trebuchet MS" panose="020B0703020202090204" pitchFamily="34" charset="0"/>
                <a:cs typeface="Georgia"/>
              </a:rPr>
              <a:t>is </a:t>
            </a:r>
            <a:r>
              <a:rPr lang="en-US" spc="-4" dirty="0">
                <a:latin typeface="Trebuchet MS" panose="020B0703020202090204" pitchFamily="34" charset="0"/>
                <a:cs typeface="Georgia"/>
              </a:rPr>
              <a:t>required </a:t>
            </a:r>
            <a:r>
              <a:rPr lang="en-US" dirty="0">
                <a:latin typeface="Trebuchet MS" panose="020B0703020202090204" pitchFamily="34" charset="0"/>
                <a:cs typeface="Georgia"/>
              </a:rPr>
              <a:t>abroad in </a:t>
            </a:r>
            <a:r>
              <a:rPr lang="en-US" spc="-4" dirty="0">
                <a:latin typeface="Trebuchet MS" panose="020B0703020202090204" pitchFamily="34" charset="0"/>
                <a:cs typeface="Georgia"/>
              </a:rPr>
              <a:t>order </a:t>
            </a:r>
            <a:r>
              <a:rPr lang="en-US" dirty="0">
                <a:latin typeface="Trebuchet MS" panose="020B0703020202090204" pitchFamily="34" charset="0"/>
                <a:cs typeface="Georgia"/>
              </a:rPr>
              <a:t>to reenter </a:t>
            </a:r>
            <a:r>
              <a:rPr lang="en-US" spc="-4" dirty="0">
                <a:latin typeface="Trebuchet MS" panose="020B0703020202090204" pitchFamily="34" charset="0"/>
                <a:cs typeface="Georgia"/>
              </a:rPr>
              <a:t>the United</a:t>
            </a:r>
            <a:r>
              <a:rPr lang="en-US" spc="-26" dirty="0">
                <a:latin typeface="Trebuchet MS" panose="020B0703020202090204" pitchFamily="34" charset="0"/>
                <a:cs typeface="Georgia"/>
              </a:rPr>
              <a:t> </a:t>
            </a:r>
            <a:r>
              <a:rPr lang="en-US" dirty="0">
                <a:latin typeface="Trebuchet MS" panose="020B0703020202090204" pitchFamily="34" charset="0"/>
                <a:cs typeface="Georgia"/>
              </a:rPr>
              <a:t>States</a:t>
            </a:r>
          </a:p>
          <a:p>
            <a:pPr marL="224314" marR="305753" indent="-215265">
              <a:buFont typeface="Arial"/>
              <a:buChar char="•"/>
              <a:tabLst>
                <a:tab pos="224314" algn="l"/>
                <a:tab pos="224790" algn="l"/>
              </a:tabLst>
            </a:pPr>
            <a:r>
              <a:rPr lang="en-US" dirty="0">
                <a:latin typeface="Trebuchet MS" panose="020B0703020202090204" pitchFamily="34" charset="0"/>
                <a:cs typeface="Georgia"/>
              </a:rPr>
              <a:t>Visa </a:t>
            </a:r>
            <a:r>
              <a:rPr lang="en-US" spc="-4" dirty="0">
                <a:latin typeface="Trebuchet MS" panose="020B0703020202090204" pitchFamily="34" charset="0"/>
                <a:cs typeface="Georgia"/>
              </a:rPr>
              <a:t>exempt Canadian </a:t>
            </a:r>
            <a:r>
              <a:rPr lang="en-US" dirty="0">
                <a:latin typeface="Trebuchet MS" panose="020B0703020202090204" pitchFamily="34" charset="0"/>
                <a:cs typeface="Georgia"/>
              </a:rPr>
              <a:t>nationals </a:t>
            </a:r>
            <a:r>
              <a:rPr lang="en-US" spc="-4" dirty="0">
                <a:latin typeface="Trebuchet MS" panose="020B0703020202090204" pitchFamily="34" charset="0"/>
                <a:cs typeface="Georgia"/>
              </a:rPr>
              <a:t>still required to process </a:t>
            </a:r>
            <a:r>
              <a:rPr lang="en-US" dirty="0">
                <a:latin typeface="Trebuchet MS" panose="020B0703020202090204" pitchFamily="34" charset="0"/>
                <a:cs typeface="Georgia"/>
              </a:rPr>
              <a:t>E-2 visas </a:t>
            </a:r>
            <a:r>
              <a:rPr lang="en-US" spc="-4" dirty="0">
                <a:latin typeface="Trebuchet MS" panose="020B0703020202090204" pitchFamily="34" charset="0"/>
                <a:cs typeface="Georgia"/>
              </a:rPr>
              <a:t>through </a:t>
            </a:r>
            <a:r>
              <a:rPr lang="en-US" dirty="0">
                <a:latin typeface="Trebuchet MS" panose="020B0703020202090204" pitchFamily="34" charset="0"/>
                <a:cs typeface="Georgia"/>
              </a:rPr>
              <a:t>a </a:t>
            </a:r>
            <a:r>
              <a:rPr lang="en-US" spc="-4" dirty="0">
                <a:latin typeface="Trebuchet MS" panose="020B0703020202090204" pitchFamily="34" charset="0"/>
                <a:cs typeface="Georgia"/>
              </a:rPr>
              <a:t>consular </a:t>
            </a:r>
            <a:r>
              <a:rPr lang="en-US" dirty="0">
                <a:latin typeface="Trebuchet MS" panose="020B0703020202090204" pitchFamily="34" charset="0"/>
                <a:cs typeface="Georgia"/>
              </a:rPr>
              <a:t>section </a:t>
            </a:r>
            <a:r>
              <a:rPr lang="en-US" spc="-4" dirty="0">
                <a:latin typeface="Trebuchet MS" panose="020B0703020202090204" pitchFamily="34" charset="0"/>
                <a:cs typeface="Georgia"/>
              </a:rPr>
              <a:t>before coming to </a:t>
            </a:r>
            <a:r>
              <a:rPr lang="en-US" dirty="0">
                <a:latin typeface="Trebuchet MS" panose="020B0703020202090204" pitchFamily="34" charset="0"/>
                <a:cs typeface="Georgia"/>
              </a:rPr>
              <a:t>the </a:t>
            </a:r>
            <a:r>
              <a:rPr lang="en-US" spc="-4" dirty="0">
                <a:latin typeface="Trebuchet MS" panose="020B0703020202090204" pitchFamily="34" charset="0"/>
                <a:cs typeface="Georgia"/>
              </a:rPr>
              <a:t>United </a:t>
            </a:r>
            <a:r>
              <a:rPr lang="en-US" dirty="0">
                <a:latin typeface="Trebuchet MS" panose="020B0703020202090204" pitchFamily="34" charset="0"/>
                <a:cs typeface="Georgia"/>
              </a:rPr>
              <a:t>States in </a:t>
            </a:r>
            <a:r>
              <a:rPr lang="en-US" spc="-4" dirty="0">
                <a:latin typeface="Trebuchet MS" panose="020B0703020202090204" pitchFamily="34" charset="0"/>
                <a:cs typeface="Georgia"/>
              </a:rPr>
              <a:t>this</a:t>
            </a:r>
            <a:r>
              <a:rPr lang="en-US" spc="-64" dirty="0">
                <a:latin typeface="Trebuchet MS" panose="020B0703020202090204" pitchFamily="34" charset="0"/>
                <a:cs typeface="Georgia"/>
              </a:rPr>
              <a:t> </a:t>
            </a:r>
            <a:r>
              <a:rPr lang="en-US" spc="-4" dirty="0">
                <a:latin typeface="Trebuchet MS" panose="020B0703020202090204" pitchFamily="34" charset="0"/>
                <a:cs typeface="Georgia"/>
              </a:rPr>
              <a:t>category.</a:t>
            </a:r>
            <a:endParaRPr lang="en-US" dirty="0">
              <a:latin typeface="Trebuchet MS" panose="020B0703020202090204" pitchFamily="34" charset="0"/>
              <a:cs typeface="Georgia"/>
            </a:endParaRPr>
          </a:p>
          <a:p>
            <a:endParaRPr lang="en-US" b="1" dirty="0">
              <a:latin typeface="Trebuchet MS" panose="020B0703020202090204" pitchFamily="34" charset="0"/>
            </a:endParaRPr>
          </a:p>
        </p:txBody>
      </p:sp>
    </p:spTree>
    <p:extLst>
      <p:ext uri="{BB962C8B-B14F-4D97-AF65-F5344CB8AC3E}">
        <p14:creationId xmlns:p14="http://schemas.microsoft.com/office/powerpoint/2010/main" val="1813490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24000" y="895350"/>
            <a:ext cx="9144000" cy="1143000"/>
          </a:xfrm>
        </p:spPr>
        <p:txBody>
          <a:bodyPr/>
          <a:lstStyle/>
          <a:p>
            <a:r>
              <a:rPr lang="en-US" sz="3200" dirty="0"/>
              <a:t>VISAS FOR INTRACOMPANY TRANSFERS</a:t>
            </a:r>
            <a:br>
              <a:rPr lang="en-US" dirty="0"/>
            </a:br>
            <a:r>
              <a:rPr lang="en-US" sz="2400" dirty="0">
                <a:solidFill>
                  <a:srgbClr val="FF0000"/>
                </a:solidFill>
              </a:rPr>
              <a:t>INA § 101(A)(15)(L); 8 C.F.R. § 214.2(l); 9 FAM 402.12</a:t>
            </a:r>
            <a:endParaRPr lang="en-US" dirty="0">
              <a:solidFill>
                <a:srgbClr val="FF0000"/>
              </a:solidFill>
            </a:endParaRPr>
          </a:p>
        </p:txBody>
      </p:sp>
      <p:sp>
        <p:nvSpPr>
          <p:cNvPr id="9" name="Content Placeholder 8">
            <a:extLst>
              <a:ext uri="{FF2B5EF4-FFF2-40B4-BE49-F238E27FC236}">
                <a16:creationId xmlns:a16="http://schemas.microsoft.com/office/drawing/2014/main" id="{2D2EDF5E-7BE5-EB46-AC87-FAEFBF67E1E0}"/>
              </a:ext>
            </a:extLst>
          </p:cNvPr>
          <p:cNvSpPr>
            <a:spLocks noGrp="1"/>
          </p:cNvSpPr>
          <p:nvPr>
            <p:ph idx="1"/>
          </p:nvPr>
        </p:nvSpPr>
        <p:spPr/>
        <p:txBody>
          <a:bodyPr/>
          <a:lstStyle/>
          <a:p>
            <a:pPr marL="0" indent="0">
              <a:spcBef>
                <a:spcPts val="75"/>
              </a:spcBef>
              <a:buNone/>
            </a:pPr>
            <a:r>
              <a:rPr lang="en-US" b="1" spc="-4" dirty="0">
                <a:latin typeface="Trebuchet MS" panose="020B0703020202090204" pitchFamily="34" charset="0"/>
                <a:cs typeface="Georgia"/>
              </a:rPr>
              <a:t>L-1A: Intracompany Managers </a:t>
            </a:r>
            <a:r>
              <a:rPr lang="en-US" b="1" dirty="0">
                <a:latin typeface="Trebuchet MS" panose="020B0703020202090204" pitchFamily="34" charset="0"/>
                <a:cs typeface="Georgia"/>
              </a:rPr>
              <a:t>/</a:t>
            </a:r>
            <a:r>
              <a:rPr lang="en-US" b="1" spc="26" dirty="0">
                <a:latin typeface="Trebuchet MS" panose="020B0703020202090204" pitchFamily="34" charset="0"/>
                <a:cs typeface="Georgia"/>
              </a:rPr>
              <a:t> </a:t>
            </a:r>
            <a:r>
              <a:rPr lang="en-US" b="1" spc="-8" dirty="0">
                <a:latin typeface="Trebuchet MS" panose="020B0703020202090204" pitchFamily="34" charset="0"/>
                <a:cs typeface="Georgia"/>
              </a:rPr>
              <a:t>Executives</a:t>
            </a:r>
            <a:endParaRPr lang="en-US" b="1" dirty="0">
              <a:latin typeface="Trebuchet MS" panose="020B0703020202090204" pitchFamily="34" charset="0"/>
              <a:cs typeface="Georgia"/>
            </a:endParaRPr>
          </a:p>
          <a:p>
            <a:pPr marL="279083" indent="-270034">
              <a:buFont typeface="Arial"/>
              <a:buChar char="•"/>
              <a:tabLst>
                <a:tab pos="279083" algn="l"/>
                <a:tab pos="279559" algn="l"/>
              </a:tabLst>
            </a:pPr>
            <a:r>
              <a:rPr lang="en-US" spc="-4" dirty="0">
                <a:latin typeface="Trebuchet MS" panose="020B0703020202090204" pitchFamily="34" charset="0"/>
                <a:cs typeface="Georgia"/>
              </a:rPr>
              <a:t>Max Stay: </a:t>
            </a:r>
            <a:r>
              <a:rPr lang="en-US" dirty="0">
                <a:latin typeface="Trebuchet MS" panose="020B0703020202090204" pitchFamily="34" charset="0"/>
                <a:cs typeface="Georgia"/>
              </a:rPr>
              <a:t>7 </a:t>
            </a:r>
            <a:r>
              <a:rPr lang="en-US" spc="-4" dirty="0">
                <a:latin typeface="Trebuchet MS" panose="020B0703020202090204" pitchFamily="34" charset="0"/>
                <a:cs typeface="Georgia"/>
              </a:rPr>
              <a:t>years</a:t>
            </a:r>
            <a:endParaRPr lang="en-US" sz="2400" dirty="0">
              <a:latin typeface="Trebuchet MS" panose="020B0703020202090204" pitchFamily="34" charset="0"/>
              <a:cs typeface="Georgia"/>
            </a:endParaRPr>
          </a:p>
          <a:p>
            <a:pPr marL="0" indent="0">
              <a:buNone/>
            </a:pPr>
            <a:r>
              <a:rPr lang="en-US" b="1" spc="-4" dirty="0">
                <a:latin typeface="Trebuchet MS" panose="020B0703020202090204" pitchFamily="34" charset="0"/>
                <a:cs typeface="Georgia"/>
              </a:rPr>
              <a:t>L-1B: Intracompany </a:t>
            </a:r>
            <a:r>
              <a:rPr lang="en-US" b="1" dirty="0">
                <a:latin typeface="Trebuchet MS" panose="020B0703020202090204" pitchFamily="34" charset="0"/>
                <a:cs typeface="Georgia"/>
              </a:rPr>
              <a:t>Specialized Knowledge</a:t>
            </a:r>
            <a:r>
              <a:rPr lang="en-US" b="1" spc="-11" dirty="0">
                <a:latin typeface="Trebuchet MS" panose="020B0703020202090204" pitchFamily="34" charset="0"/>
                <a:cs typeface="Georgia"/>
              </a:rPr>
              <a:t> </a:t>
            </a:r>
            <a:r>
              <a:rPr lang="en-US" b="1" spc="-4" dirty="0">
                <a:latin typeface="Trebuchet MS" panose="020B0703020202090204" pitchFamily="34" charset="0"/>
                <a:cs typeface="Georgia"/>
              </a:rPr>
              <a:t>Employees</a:t>
            </a:r>
            <a:endParaRPr lang="en-US" b="1" dirty="0">
              <a:latin typeface="Trebuchet MS" panose="020B0703020202090204" pitchFamily="34" charset="0"/>
              <a:cs typeface="Georgia"/>
            </a:endParaRPr>
          </a:p>
          <a:p>
            <a:pPr marL="279083" indent="-270034">
              <a:buFont typeface="Arial"/>
              <a:buChar char="•"/>
              <a:tabLst>
                <a:tab pos="279083" algn="l"/>
                <a:tab pos="279559" algn="l"/>
              </a:tabLst>
            </a:pPr>
            <a:r>
              <a:rPr lang="en-US" spc="-4" dirty="0">
                <a:latin typeface="Trebuchet MS" panose="020B0703020202090204" pitchFamily="34" charset="0"/>
                <a:cs typeface="Georgia"/>
              </a:rPr>
              <a:t>Max Stay: </a:t>
            </a:r>
            <a:r>
              <a:rPr lang="en-US" dirty="0">
                <a:latin typeface="Trebuchet MS" panose="020B0703020202090204" pitchFamily="34" charset="0"/>
                <a:cs typeface="Georgia"/>
              </a:rPr>
              <a:t>5</a:t>
            </a:r>
            <a:r>
              <a:rPr lang="en-US" spc="-8" dirty="0">
                <a:latin typeface="Trebuchet MS" panose="020B0703020202090204" pitchFamily="34" charset="0"/>
                <a:cs typeface="Georgia"/>
              </a:rPr>
              <a:t> </a:t>
            </a:r>
            <a:r>
              <a:rPr lang="en-US" spc="-4" dirty="0">
                <a:latin typeface="Trebuchet MS" panose="020B0703020202090204" pitchFamily="34" charset="0"/>
                <a:cs typeface="Georgia"/>
              </a:rPr>
              <a:t>years</a:t>
            </a:r>
            <a:endParaRPr lang="en-US" dirty="0">
              <a:latin typeface="Trebuchet MS" panose="020B0703020202090204" pitchFamily="34" charset="0"/>
              <a:cs typeface="Georgia"/>
            </a:endParaRPr>
          </a:p>
          <a:p>
            <a:pPr>
              <a:spcBef>
                <a:spcPts val="30"/>
              </a:spcBef>
            </a:pPr>
            <a:endParaRPr lang="en-US" sz="2400" dirty="0">
              <a:latin typeface="Trebuchet MS" panose="020B0703020202090204" pitchFamily="34" charset="0"/>
              <a:cs typeface="Georgia"/>
            </a:endParaRPr>
          </a:p>
          <a:p>
            <a:pPr marL="279083" indent="-270034">
              <a:buFont typeface="Calibri"/>
              <a:buChar char="–"/>
              <a:tabLst>
                <a:tab pos="279083" algn="l"/>
                <a:tab pos="279559" algn="l"/>
              </a:tabLst>
            </a:pPr>
            <a:r>
              <a:rPr lang="en-US" spc="-4" dirty="0">
                <a:latin typeface="Trebuchet MS" panose="020B0703020202090204" pitchFamily="34" charset="0"/>
                <a:cs typeface="Georgia"/>
              </a:rPr>
              <a:t>EE has </a:t>
            </a:r>
            <a:r>
              <a:rPr lang="en-US" dirty="0">
                <a:latin typeface="Trebuchet MS" panose="020B0703020202090204" pitchFamily="34" charset="0"/>
                <a:cs typeface="Georgia"/>
              </a:rPr>
              <a:t>1-year</a:t>
            </a:r>
            <a:r>
              <a:rPr lang="en-US" spc="-4" dirty="0">
                <a:latin typeface="Trebuchet MS" panose="020B0703020202090204" pitchFamily="34" charset="0"/>
                <a:cs typeface="Georgia"/>
              </a:rPr>
              <a:t> </a:t>
            </a:r>
            <a:r>
              <a:rPr lang="en-US" dirty="0">
                <a:latin typeface="Trebuchet MS" panose="020B0703020202090204" pitchFamily="34" charset="0"/>
                <a:cs typeface="Georgia"/>
              </a:rPr>
              <a:t>qualifying </a:t>
            </a:r>
            <a:r>
              <a:rPr lang="en-US" spc="-4" dirty="0">
                <a:latin typeface="Trebuchet MS" panose="020B0703020202090204" pitchFamily="34" charset="0"/>
                <a:cs typeface="Georgia"/>
              </a:rPr>
              <a:t>employment</a:t>
            </a:r>
            <a:r>
              <a:rPr lang="en-US" spc="-19" dirty="0">
                <a:latin typeface="Trebuchet MS" panose="020B0703020202090204" pitchFamily="34" charset="0"/>
                <a:cs typeface="Georgia"/>
              </a:rPr>
              <a:t> </a:t>
            </a:r>
            <a:r>
              <a:rPr lang="en-US" dirty="0">
                <a:latin typeface="Trebuchet MS" panose="020B0703020202090204" pitchFamily="34" charset="0"/>
                <a:cs typeface="Georgia"/>
              </a:rPr>
              <a:t>abroad.</a:t>
            </a:r>
          </a:p>
          <a:p>
            <a:pPr marL="279083" indent="-270034">
              <a:buFont typeface="Calibri"/>
              <a:buChar char="–"/>
              <a:tabLst>
                <a:tab pos="279083" algn="l"/>
                <a:tab pos="279559" algn="l"/>
              </a:tabLst>
            </a:pPr>
            <a:r>
              <a:rPr lang="en-US" spc="-4" dirty="0">
                <a:latin typeface="Trebuchet MS" panose="020B0703020202090204" pitchFamily="34" charset="0"/>
                <a:cs typeface="Georgia"/>
              </a:rPr>
              <a:t>U.S. Co. </a:t>
            </a:r>
            <a:r>
              <a:rPr lang="en-US" dirty="0">
                <a:latin typeface="Trebuchet MS" panose="020B0703020202090204" pitchFamily="34" charset="0"/>
                <a:cs typeface="Georgia"/>
              </a:rPr>
              <a:t>&amp; </a:t>
            </a:r>
            <a:r>
              <a:rPr lang="en-US" spc="-4" dirty="0">
                <a:latin typeface="Trebuchet MS" panose="020B0703020202090204" pitchFamily="34" charset="0"/>
                <a:cs typeface="Georgia"/>
              </a:rPr>
              <a:t>Foreign Co. must have </a:t>
            </a:r>
            <a:r>
              <a:rPr lang="en-US" dirty="0">
                <a:latin typeface="Trebuchet MS" panose="020B0703020202090204" pitchFamily="34" charset="0"/>
                <a:cs typeface="Georgia"/>
              </a:rPr>
              <a:t>at </a:t>
            </a:r>
            <a:r>
              <a:rPr lang="en-US" spc="-4" dirty="0">
                <a:latin typeface="Trebuchet MS" panose="020B0703020202090204" pitchFamily="34" charset="0"/>
                <a:cs typeface="Georgia"/>
              </a:rPr>
              <a:t>least 50% common</a:t>
            </a:r>
            <a:r>
              <a:rPr lang="en-US" spc="-53" dirty="0">
                <a:latin typeface="Trebuchet MS" panose="020B0703020202090204" pitchFamily="34" charset="0"/>
                <a:cs typeface="Georgia"/>
              </a:rPr>
              <a:t> </a:t>
            </a:r>
            <a:r>
              <a:rPr lang="en-US" spc="-4" dirty="0">
                <a:latin typeface="Trebuchet MS" panose="020B0703020202090204" pitchFamily="34" charset="0"/>
                <a:cs typeface="Georgia"/>
              </a:rPr>
              <a:t>control</a:t>
            </a:r>
            <a:endParaRPr lang="en-US" dirty="0">
              <a:latin typeface="Trebuchet MS" panose="020B0703020202090204" pitchFamily="34" charset="0"/>
              <a:cs typeface="Georgia"/>
            </a:endParaRPr>
          </a:p>
          <a:p>
            <a:pPr marL="224314" indent="-215265">
              <a:lnSpc>
                <a:spcPts val="2138"/>
              </a:lnSpc>
              <a:spcBef>
                <a:spcPts val="4"/>
              </a:spcBef>
              <a:buFont typeface="Calibri"/>
              <a:buChar char="–"/>
              <a:tabLst>
                <a:tab pos="224314" algn="l"/>
                <a:tab pos="224790" algn="l"/>
              </a:tabLst>
            </a:pPr>
            <a:r>
              <a:rPr lang="en-US" spc="-4" dirty="0">
                <a:latin typeface="Trebuchet MS" panose="020B0703020202090204" pitchFamily="34" charset="0"/>
                <a:cs typeface="Georgia"/>
              </a:rPr>
              <a:t>Spouses </a:t>
            </a:r>
            <a:r>
              <a:rPr lang="en-US" dirty="0">
                <a:latin typeface="Trebuchet MS" panose="020B0703020202090204" pitchFamily="34" charset="0"/>
                <a:cs typeface="Georgia"/>
              </a:rPr>
              <a:t>(L-2) </a:t>
            </a:r>
            <a:r>
              <a:rPr lang="en-US" spc="-4" dirty="0">
                <a:latin typeface="Trebuchet MS" panose="020B0703020202090204" pitchFamily="34" charset="0"/>
                <a:cs typeface="Georgia"/>
              </a:rPr>
              <a:t>provided employment</a:t>
            </a:r>
            <a:r>
              <a:rPr lang="en-US" spc="-8" dirty="0">
                <a:latin typeface="Trebuchet MS" panose="020B0703020202090204" pitchFamily="34" charset="0"/>
                <a:cs typeface="Georgia"/>
              </a:rPr>
              <a:t> </a:t>
            </a:r>
            <a:r>
              <a:rPr lang="en-US" dirty="0">
                <a:latin typeface="Trebuchet MS" panose="020B0703020202090204" pitchFamily="34" charset="0"/>
                <a:cs typeface="Georgia"/>
              </a:rPr>
              <a:t>auth.</a:t>
            </a:r>
          </a:p>
          <a:p>
            <a:pPr marL="224314" indent="-215265">
              <a:lnSpc>
                <a:spcPts val="2138"/>
              </a:lnSpc>
              <a:buFont typeface="Calibri"/>
              <a:buChar char="–"/>
              <a:tabLst>
                <a:tab pos="224314" algn="l"/>
                <a:tab pos="224790" algn="l"/>
              </a:tabLst>
            </a:pPr>
            <a:r>
              <a:rPr lang="en-US" spc="-4" dirty="0">
                <a:latin typeface="Trebuchet MS" panose="020B0703020202090204" pitchFamily="34" charset="0"/>
                <a:cs typeface="Georgia"/>
              </a:rPr>
              <a:t>Carries dual</a:t>
            </a:r>
            <a:r>
              <a:rPr lang="en-US" spc="-11" dirty="0">
                <a:latin typeface="Trebuchet MS" panose="020B0703020202090204" pitchFamily="34" charset="0"/>
                <a:cs typeface="Georgia"/>
              </a:rPr>
              <a:t> </a:t>
            </a:r>
            <a:r>
              <a:rPr lang="en-US" dirty="0">
                <a:latin typeface="Trebuchet MS" panose="020B0703020202090204" pitchFamily="34" charset="0"/>
                <a:cs typeface="Georgia"/>
              </a:rPr>
              <a:t>intent</a:t>
            </a:r>
          </a:p>
          <a:p>
            <a:endParaRPr lang="en-US" dirty="0"/>
          </a:p>
        </p:txBody>
      </p:sp>
    </p:spTree>
    <p:extLst>
      <p:ext uri="{BB962C8B-B14F-4D97-AF65-F5344CB8AC3E}">
        <p14:creationId xmlns:p14="http://schemas.microsoft.com/office/powerpoint/2010/main" val="42283488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24000" y="895350"/>
            <a:ext cx="9144000" cy="1143000"/>
          </a:xfrm>
        </p:spPr>
        <p:txBody>
          <a:bodyPr/>
          <a:lstStyle/>
          <a:p>
            <a:r>
              <a:rPr lang="en-US" sz="3200" dirty="0"/>
              <a:t>VISAS FOR INTRACOMPANY TRANSFERS</a:t>
            </a:r>
            <a:br>
              <a:rPr lang="en-US" dirty="0"/>
            </a:br>
            <a:r>
              <a:rPr lang="en-US" sz="2400" dirty="0">
                <a:solidFill>
                  <a:srgbClr val="FF0000"/>
                </a:solidFill>
              </a:rPr>
              <a:t>INA § 101(A)(15)(L); 8 C.F.R. § 214.2(l); 9 FAM 402.12</a:t>
            </a:r>
            <a:endParaRPr lang="en-US" dirty="0">
              <a:solidFill>
                <a:srgbClr val="FF0000"/>
              </a:solidFill>
            </a:endParaRPr>
          </a:p>
        </p:txBody>
      </p:sp>
      <p:sp>
        <p:nvSpPr>
          <p:cNvPr id="9" name="Content Placeholder 8">
            <a:extLst>
              <a:ext uri="{FF2B5EF4-FFF2-40B4-BE49-F238E27FC236}">
                <a16:creationId xmlns:a16="http://schemas.microsoft.com/office/drawing/2014/main" id="{2D2EDF5E-7BE5-EB46-AC87-FAEFBF67E1E0}"/>
              </a:ext>
            </a:extLst>
          </p:cNvPr>
          <p:cNvSpPr>
            <a:spLocks noGrp="1"/>
          </p:cNvSpPr>
          <p:nvPr>
            <p:ph idx="1"/>
          </p:nvPr>
        </p:nvSpPr>
        <p:spPr/>
        <p:txBody>
          <a:bodyPr/>
          <a:lstStyle/>
          <a:p>
            <a:pPr marL="224314" marR="476726" indent="-215265">
              <a:spcBef>
                <a:spcPts val="75"/>
              </a:spcBef>
              <a:buFont typeface="Calibri"/>
              <a:buChar char="–"/>
              <a:tabLst>
                <a:tab pos="224314" algn="l"/>
                <a:tab pos="224790" algn="l"/>
              </a:tabLst>
            </a:pPr>
            <a:r>
              <a:rPr lang="en-US" spc="-4" dirty="0">
                <a:latin typeface="Trebuchet MS" panose="020B0703020202090204" pitchFamily="34" charset="0"/>
                <a:cs typeface="Georgia"/>
              </a:rPr>
              <a:t>For </a:t>
            </a:r>
            <a:r>
              <a:rPr lang="en-US" dirty="0">
                <a:latin typeface="Trebuchet MS" panose="020B0703020202090204" pitchFamily="34" charset="0"/>
                <a:cs typeface="Georgia"/>
              </a:rPr>
              <a:t>new </a:t>
            </a:r>
            <a:r>
              <a:rPr lang="en-US" spc="-4" dirty="0">
                <a:latin typeface="Trebuchet MS" panose="020B0703020202090204" pitchFamily="34" charset="0"/>
                <a:cs typeface="Georgia"/>
              </a:rPr>
              <a:t>U.S. Companies initial </a:t>
            </a:r>
            <a:r>
              <a:rPr lang="en-US" dirty="0">
                <a:latin typeface="Trebuchet MS" panose="020B0703020202090204" pitchFamily="34" charset="0"/>
                <a:cs typeface="Georgia"/>
              </a:rPr>
              <a:t>visas </a:t>
            </a:r>
            <a:r>
              <a:rPr lang="en-US" spc="-4" dirty="0">
                <a:latin typeface="Trebuchet MS" panose="020B0703020202090204" pitchFamily="34" charset="0"/>
                <a:cs typeface="Georgia"/>
              </a:rPr>
              <a:t>issued for one year </a:t>
            </a:r>
            <a:r>
              <a:rPr lang="en-US" dirty="0">
                <a:latin typeface="Trebuchet MS" panose="020B0703020202090204" pitchFamily="34" charset="0"/>
                <a:cs typeface="Georgia"/>
              </a:rPr>
              <a:t>(“new </a:t>
            </a:r>
            <a:r>
              <a:rPr lang="en-US" spc="-4" dirty="0">
                <a:latin typeface="Trebuchet MS" panose="020B0703020202090204" pitchFamily="34" charset="0"/>
                <a:cs typeface="Georgia"/>
              </a:rPr>
              <a:t>office </a:t>
            </a:r>
            <a:r>
              <a:rPr lang="en-US" dirty="0">
                <a:latin typeface="Trebuchet MS" panose="020B0703020202090204" pitchFamily="34" charset="0"/>
                <a:cs typeface="Georgia"/>
              </a:rPr>
              <a:t>L visa”)</a:t>
            </a:r>
          </a:p>
          <a:p>
            <a:pPr marL="224314" indent="-215265">
              <a:buFont typeface="Calibri"/>
              <a:buChar char="–"/>
              <a:tabLst>
                <a:tab pos="224314" algn="l"/>
                <a:tab pos="224790" algn="l"/>
              </a:tabLst>
            </a:pPr>
            <a:r>
              <a:rPr lang="en-US" dirty="0">
                <a:latin typeface="Trebuchet MS" panose="020B0703020202090204" pitchFamily="34" charset="0"/>
                <a:cs typeface="Georgia"/>
              </a:rPr>
              <a:t>Larger multi-national </a:t>
            </a:r>
            <a:r>
              <a:rPr lang="en-US" spc="-4" dirty="0">
                <a:latin typeface="Trebuchet MS" panose="020B0703020202090204" pitchFamily="34" charset="0"/>
                <a:cs typeface="Georgia"/>
              </a:rPr>
              <a:t>company should consider blanket </a:t>
            </a:r>
            <a:r>
              <a:rPr lang="en-US" dirty="0">
                <a:latin typeface="Trebuchet MS" panose="020B0703020202090204" pitchFamily="34" charset="0"/>
                <a:cs typeface="Georgia"/>
              </a:rPr>
              <a:t>L</a:t>
            </a:r>
            <a:r>
              <a:rPr lang="en-US" spc="-23" dirty="0">
                <a:latin typeface="Trebuchet MS" panose="020B0703020202090204" pitchFamily="34" charset="0"/>
                <a:cs typeface="Georgia"/>
              </a:rPr>
              <a:t> </a:t>
            </a:r>
            <a:r>
              <a:rPr lang="en-US" spc="-4" dirty="0">
                <a:latin typeface="Trebuchet MS" panose="020B0703020202090204" pitchFamily="34" charset="0"/>
                <a:cs typeface="Georgia"/>
              </a:rPr>
              <a:t>authorization</a:t>
            </a:r>
            <a:endParaRPr lang="en-US" sz="2400" dirty="0">
              <a:latin typeface="Trebuchet MS" panose="020B0703020202090204" pitchFamily="34" charset="0"/>
              <a:cs typeface="Georgia"/>
            </a:endParaRPr>
          </a:p>
          <a:p>
            <a:pPr marL="0" indent="0">
              <a:buNone/>
            </a:pPr>
            <a:r>
              <a:rPr lang="en-US" b="1" spc="-4" dirty="0">
                <a:latin typeface="Trebuchet MS" panose="020B0703020202090204" pitchFamily="34" charset="0"/>
                <a:cs typeface="Georgia"/>
              </a:rPr>
              <a:t>ALERT:</a:t>
            </a:r>
            <a:endParaRPr lang="en-US" b="1" dirty="0">
              <a:latin typeface="Trebuchet MS" panose="020B0703020202090204" pitchFamily="34" charset="0"/>
              <a:cs typeface="Georgia"/>
            </a:endParaRPr>
          </a:p>
          <a:p>
            <a:pPr marL="0" marR="41910" indent="0">
              <a:buNone/>
              <a:tabLst>
                <a:tab pos="2979896" algn="l"/>
              </a:tabLst>
            </a:pPr>
            <a:r>
              <a:rPr lang="en-US" spc="-4" dirty="0">
                <a:latin typeface="Trebuchet MS" panose="020B0703020202090204" pitchFamily="34" charset="0"/>
                <a:cs typeface="Georgia"/>
              </a:rPr>
              <a:t>Increased Scrutiny </a:t>
            </a:r>
            <a:r>
              <a:rPr lang="en-US" dirty="0">
                <a:latin typeface="Trebuchet MS" panose="020B0703020202090204" pitchFamily="34" charset="0"/>
                <a:cs typeface="Georgia"/>
              </a:rPr>
              <a:t>-</a:t>
            </a:r>
            <a:r>
              <a:rPr lang="en-US" spc="4" dirty="0">
                <a:latin typeface="Trebuchet MS" panose="020B0703020202090204" pitchFamily="34" charset="0"/>
                <a:cs typeface="Georgia"/>
              </a:rPr>
              <a:t> </a:t>
            </a:r>
            <a:r>
              <a:rPr lang="en-US" dirty="0">
                <a:latin typeface="Trebuchet MS" panose="020B0703020202090204" pitchFamily="34" charset="0"/>
                <a:cs typeface="Georgia"/>
              </a:rPr>
              <a:t>In</a:t>
            </a:r>
            <a:r>
              <a:rPr lang="en-US" spc="4" dirty="0">
                <a:latin typeface="Trebuchet MS" panose="020B0703020202090204" pitchFamily="34" charset="0"/>
                <a:cs typeface="Georgia"/>
              </a:rPr>
              <a:t> </a:t>
            </a:r>
            <a:r>
              <a:rPr lang="en-US" dirty="0">
                <a:latin typeface="Trebuchet MS" panose="020B0703020202090204" pitchFamily="34" charset="0"/>
                <a:cs typeface="Georgia"/>
              </a:rPr>
              <a:t>2013	46% </a:t>
            </a:r>
            <a:r>
              <a:rPr lang="en-US" spc="-4" dirty="0">
                <a:latin typeface="Trebuchet MS" panose="020B0703020202090204" pitchFamily="34" charset="0"/>
                <a:cs typeface="Georgia"/>
              </a:rPr>
              <a:t>RFE Rate </a:t>
            </a:r>
            <a:r>
              <a:rPr lang="en-US" dirty="0">
                <a:latin typeface="Trebuchet MS" panose="020B0703020202090204" pitchFamily="34" charset="0"/>
                <a:cs typeface="Georgia"/>
              </a:rPr>
              <a:t>and 34% </a:t>
            </a:r>
            <a:r>
              <a:rPr lang="en-US" spc="-4" dirty="0">
                <a:latin typeface="Trebuchet MS" panose="020B0703020202090204" pitchFamily="34" charset="0"/>
                <a:cs typeface="Georgia"/>
              </a:rPr>
              <a:t>denial </a:t>
            </a:r>
            <a:r>
              <a:rPr lang="en-US" dirty="0">
                <a:latin typeface="Trebuchet MS" panose="020B0703020202090204" pitchFamily="34" charset="0"/>
                <a:cs typeface="Georgia"/>
              </a:rPr>
              <a:t>rate </a:t>
            </a:r>
            <a:r>
              <a:rPr lang="en-US" spc="-4" dirty="0">
                <a:latin typeface="Trebuchet MS" panose="020B0703020202090204" pitchFamily="34" charset="0"/>
                <a:cs typeface="Georgia"/>
              </a:rPr>
              <a:t>for </a:t>
            </a:r>
            <a:r>
              <a:rPr lang="en-US" dirty="0">
                <a:latin typeface="Trebuchet MS" panose="020B0703020202090204" pitchFamily="34" charset="0"/>
                <a:cs typeface="Georgia"/>
              </a:rPr>
              <a:t>L-1Bs</a:t>
            </a:r>
            <a:r>
              <a:rPr lang="en-US" spc="-68" dirty="0">
                <a:latin typeface="Trebuchet MS" panose="020B0703020202090204" pitchFamily="34" charset="0"/>
                <a:cs typeface="Georgia"/>
              </a:rPr>
              <a:t> </a:t>
            </a:r>
            <a:r>
              <a:rPr lang="en-US" dirty="0">
                <a:latin typeface="Trebuchet MS" panose="020B0703020202090204" pitchFamily="34" charset="0"/>
                <a:cs typeface="Georgia"/>
              </a:rPr>
              <a:t>(a 10-</a:t>
            </a:r>
            <a:r>
              <a:rPr lang="en-US" spc="-4" dirty="0">
                <a:latin typeface="Trebuchet MS" panose="020B0703020202090204" pitchFamily="34" charset="0"/>
                <a:cs typeface="Georgia"/>
              </a:rPr>
              <a:t>fold </a:t>
            </a:r>
            <a:r>
              <a:rPr lang="en-US" dirty="0">
                <a:latin typeface="Trebuchet MS" panose="020B0703020202090204" pitchFamily="34" charset="0"/>
                <a:cs typeface="Georgia"/>
              </a:rPr>
              <a:t>increase in a</a:t>
            </a:r>
            <a:r>
              <a:rPr lang="en-US" spc="-30" dirty="0">
                <a:latin typeface="Trebuchet MS" panose="020B0703020202090204" pitchFamily="34" charset="0"/>
                <a:cs typeface="Georgia"/>
              </a:rPr>
              <a:t> </a:t>
            </a:r>
            <a:r>
              <a:rPr lang="en-US" spc="-4" dirty="0">
                <a:latin typeface="Trebuchet MS" panose="020B0703020202090204" pitchFamily="34" charset="0"/>
                <a:cs typeface="Georgia"/>
              </a:rPr>
              <a:t>decade)</a:t>
            </a:r>
            <a:endParaRPr lang="en-US" sz="2400" dirty="0">
              <a:latin typeface="Trebuchet MS" panose="020B0703020202090204" pitchFamily="34" charset="0"/>
              <a:cs typeface="Georgia"/>
            </a:endParaRPr>
          </a:p>
          <a:p>
            <a:pPr marL="0" indent="0">
              <a:buNone/>
            </a:pPr>
            <a:r>
              <a:rPr lang="en-US" b="1" spc="-4" dirty="0">
                <a:latin typeface="Trebuchet MS" panose="020B0703020202090204" pitchFamily="34" charset="0"/>
                <a:cs typeface="Georgia"/>
              </a:rPr>
              <a:t>NEW FOR</a:t>
            </a:r>
            <a:r>
              <a:rPr lang="en-US" b="1" spc="-11" dirty="0">
                <a:latin typeface="Trebuchet MS" panose="020B0703020202090204" pitchFamily="34" charset="0"/>
                <a:cs typeface="Georgia"/>
              </a:rPr>
              <a:t> </a:t>
            </a:r>
            <a:r>
              <a:rPr lang="en-US" b="1" spc="-4" dirty="0">
                <a:latin typeface="Trebuchet MS" panose="020B0703020202090204" pitchFamily="34" charset="0"/>
                <a:cs typeface="Georgia"/>
              </a:rPr>
              <a:t>2015:</a:t>
            </a:r>
            <a:endParaRPr lang="en-US" b="1" dirty="0">
              <a:latin typeface="Trebuchet MS" panose="020B0703020202090204" pitchFamily="34" charset="0"/>
              <a:cs typeface="Georgia"/>
            </a:endParaRPr>
          </a:p>
          <a:p>
            <a:pPr marL="0" indent="0">
              <a:buNone/>
            </a:pPr>
            <a:r>
              <a:rPr lang="en-US" spc="-4" dirty="0">
                <a:latin typeface="Trebuchet MS" panose="020B0703020202090204" pitchFamily="34" charset="0"/>
                <a:cs typeface="Georgia"/>
              </a:rPr>
              <a:t>USCIS issued </a:t>
            </a:r>
            <a:r>
              <a:rPr lang="en-US" dirty="0">
                <a:latin typeface="Trebuchet MS" panose="020B0703020202090204" pitchFamily="34" charset="0"/>
                <a:cs typeface="Georgia"/>
              </a:rPr>
              <a:t>a memo </a:t>
            </a:r>
            <a:r>
              <a:rPr lang="en-US" spc="-4" dirty="0">
                <a:latin typeface="Trebuchet MS" panose="020B0703020202090204" pitchFamily="34" charset="0"/>
                <a:cs typeface="Georgia"/>
              </a:rPr>
              <a:t>clarifying the meaning of specialized knowledge—</a:t>
            </a:r>
            <a:r>
              <a:rPr lang="en-US" dirty="0">
                <a:latin typeface="Trebuchet MS" panose="020B0703020202090204" pitchFamily="34" charset="0"/>
                <a:cs typeface="Georgia"/>
              </a:rPr>
              <a:t>now a </a:t>
            </a:r>
            <a:r>
              <a:rPr lang="en-US" spc="-4" dirty="0">
                <a:latin typeface="Trebuchet MS" panose="020B0703020202090204" pitchFamily="34" charset="0"/>
                <a:cs typeface="Georgia"/>
              </a:rPr>
              <a:t>lower</a:t>
            </a:r>
            <a:r>
              <a:rPr lang="en-US" spc="8" dirty="0">
                <a:latin typeface="Trebuchet MS" panose="020B0703020202090204" pitchFamily="34" charset="0"/>
                <a:cs typeface="Georgia"/>
              </a:rPr>
              <a:t> </a:t>
            </a:r>
            <a:r>
              <a:rPr lang="en-US" spc="-4" dirty="0">
                <a:latin typeface="Trebuchet MS" panose="020B0703020202090204" pitchFamily="34" charset="0"/>
                <a:cs typeface="Georgia"/>
              </a:rPr>
              <a:t>standard!</a:t>
            </a:r>
            <a:endParaRPr lang="en-US" dirty="0">
              <a:latin typeface="Trebuchet MS" panose="020B0703020202090204" pitchFamily="34" charset="0"/>
              <a:cs typeface="Georgia"/>
            </a:endParaRPr>
          </a:p>
          <a:p>
            <a:endParaRPr lang="en-US" dirty="0"/>
          </a:p>
        </p:txBody>
      </p:sp>
    </p:spTree>
    <p:extLst>
      <p:ext uri="{BB962C8B-B14F-4D97-AF65-F5344CB8AC3E}">
        <p14:creationId xmlns:p14="http://schemas.microsoft.com/office/powerpoint/2010/main" val="503364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DCA12-4DFC-9FE6-BCE8-2E1BD5B69907}"/>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8A1CDE9-7A51-AAE5-9168-B1AC66FCD56E}"/>
              </a:ext>
            </a:extLst>
          </p:cNvPr>
          <p:cNvSpPr>
            <a:spLocks noGrp="1"/>
          </p:cNvSpPr>
          <p:nvPr>
            <p:ph idx="1"/>
          </p:nvPr>
        </p:nvSpPr>
        <p:spPr/>
        <p:txBody>
          <a:bodyPr/>
          <a:lstStyle/>
          <a:p>
            <a:r>
              <a:rPr lang="en-US" dirty="0"/>
              <a:t>Sharifa has been employed abroad for an international financial services provider for the last thirteen months. The company now wishes to transfer Sharifa to the United States in a managerial position. However, over the course of Sharifa’s employment with the company abroad, she has spent a total of eight weeks in the United States in B-1 visa classification to attend meetings and conferences. Therefore, Sharifa will not be immediately eligible for an L visa transfer. She must wait until she has served at least twelve months of working for the company outside of the United States before she can file. In other words, she must wait an additional one month to qualify.</a:t>
            </a:r>
          </a:p>
        </p:txBody>
      </p:sp>
    </p:spTree>
    <p:extLst>
      <p:ext uri="{BB962C8B-B14F-4D97-AF65-F5344CB8AC3E}">
        <p14:creationId xmlns:p14="http://schemas.microsoft.com/office/powerpoint/2010/main" val="1442283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20602-118D-72BC-1197-DAA52D397A74}"/>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416C7E7E-7F43-54E4-431E-5F401728A7FB}"/>
              </a:ext>
            </a:extLst>
          </p:cNvPr>
          <p:cNvSpPr>
            <a:spLocks noGrp="1"/>
          </p:cNvSpPr>
          <p:nvPr>
            <p:ph idx="1"/>
          </p:nvPr>
        </p:nvSpPr>
        <p:spPr/>
        <p:txBody>
          <a:bodyPr/>
          <a:lstStyle/>
          <a:p>
            <a:r>
              <a:rPr lang="en-US" dirty="0" err="1"/>
              <a:t>Limone</a:t>
            </a:r>
            <a:r>
              <a:rPr lang="en-US" dirty="0"/>
              <a:t>, LLC is the U.S. subsidiary of a large lemon producer in Lebanon. Its business in the United States has been failing lately and the company wants to transfer Amir there to help correct the financial issue. Amir has worked for the parent company for the past five years as a Supply Chain Engineer. Once he arrives in the United States, Amir will be promoted to the position of Supply Chain Manager.</a:t>
            </a:r>
          </a:p>
          <a:p>
            <a:endParaRPr lang="en-US" dirty="0"/>
          </a:p>
          <a:p>
            <a:r>
              <a:rPr lang="en-US" dirty="0"/>
              <a:t>    Can Amir get an L-1A nonimmigrant visa for this purpose?</a:t>
            </a:r>
          </a:p>
          <a:p>
            <a:r>
              <a:rPr lang="en-US" dirty="0"/>
              <a:t>    If so, what additional information would be needed in order to proceed?</a:t>
            </a:r>
          </a:p>
        </p:txBody>
      </p:sp>
    </p:spTree>
    <p:extLst>
      <p:ext uri="{BB962C8B-B14F-4D97-AF65-F5344CB8AC3E}">
        <p14:creationId xmlns:p14="http://schemas.microsoft.com/office/powerpoint/2010/main" val="56696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NONIMMIGRANT VISA OVERVIEW</a:t>
            </a:r>
          </a:p>
        </p:txBody>
      </p:sp>
      <p:sp>
        <p:nvSpPr>
          <p:cNvPr id="7" name="Content Placeholder 6">
            <a:extLst>
              <a:ext uri="{FF2B5EF4-FFF2-40B4-BE49-F238E27FC236}">
                <a16:creationId xmlns:a16="http://schemas.microsoft.com/office/drawing/2014/main" id="{505B467A-FCDE-E047-936C-FBF0BF561CAF}"/>
              </a:ext>
            </a:extLst>
          </p:cNvPr>
          <p:cNvSpPr>
            <a:spLocks noGrp="1"/>
          </p:cNvSpPr>
          <p:nvPr>
            <p:ph idx="1"/>
          </p:nvPr>
        </p:nvSpPr>
        <p:spPr/>
        <p:txBody>
          <a:bodyPr/>
          <a:lstStyle/>
          <a:p>
            <a:pPr marL="0" indent="0">
              <a:spcBef>
                <a:spcPts val="100"/>
              </a:spcBef>
              <a:buNone/>
            </a:pPr>
            <a:r>
              <a:rPr lang="en-US" b="1" spc="-5" dirty="0">
                <a:solidFill>
                  <a:srgbClr val="D16248"/>
                </a:solidFill>
                <a:latin typeface="Trebuchet MS" panose="020B0703020202090204" pitchFamily="34" charset="0"/>
              </a:rPr>
              <a:t>Visas </a:t>
            </a:r>
            <a:r>
              <a:rPr lang="en-US" b="1" spc="-5" dirty="0">
                <a:solidFill>
                  <a:srgbClr val="D16248"/>
                </a:solidFill>
                <a:latin typeface="Trebuchet MS" panose="020B0703020202090204" pitchFamily="34" charset="0"/>
                <a:cs typeface="Georgia"/>
              </a:rPr>
              <a:t>for Business</a:t>
            </a:r>
            <a:r>
              <a:rPr lang="en-US" b="1" spc="-130" dirty="0">
                <a:solidFill>
                  <a:srgbClr val="D16248"/>
                </a:solidFill>
                <a:latin typeface="Trebuchet MS" panose="020B0703020202090204" pitchFamily="34" charset="0"/>
                <a:cs typeface="Georgia"/>
              </a:rPr>
              <a:t> </a:t>
            </a:r>
            <a:r>
              <a:rPr lang="en-US" b="1" spc="-5" dirty="0">
                <a:solidFill>
                  <a:srgbClr val="D16248"/>
                </a:solidFill>
                <a:latin typeface="Trebuchet MS" panose="020B0703020202090204" pitchFamily="34" charset="0"/>
                <a:cs typeface="Georgia"/>
              </a:rPr>
              <a:t>Visitors</a:t>
            </a:r>
            <a:endParaRPr lang="en-US" dirty="0">
              <a:latin typeface="Trebuchet MS" panose="020B0703020202090204" pitchFamily="34" charset="0"/>
              <a:cs typeface="Georgia"/>
            </a:endParaRPr>
          </a:p>
          <a:p>
            <a:pPr marL="693420" indent="-224790">
              <a:tabLst>
                <a:tab pos="694055" algn="l"/>
              </a:tabLst>
            </a:pPr>
            <a:r>
              <a:rPr lang="en-US" dirty="0">
                <a:latin typeface="Trebuchet MS" panose="020B0703020202090204" pitchFamily="34" charset="0"/>
                <a:cs typeface="Georgia"/>
              </a:rPr>
              <a:t>Visa Waiver Program (VWP) |</a:t>
            </a:r>
            <a:r>
              <a:rPr lang="en-US" spc="-15" dirty="0">
                <a:latin typeface="Trebuchet MS" panose="020B0703020202090204" pitchFamily="34" charset="0"/>
                <a:cs typeface="Georgia"/>
              </a:rPr>
              <a:t> </a:t>
            </a:r>
            <a:r>
              <a:rPr lang="en-US" spc="-5" dirty="0">
                <a:latin typeface="Trebuchet MS" panose="020B0703020202090204" pitchFamily="34" charset="0"/>
                <a:cs typeface="Georgia"/>
              </a:rPr>
              <a:t>B-1</a:t>
            </a:r>
            <a:endParaRPr lang="en-US" sz="2100" dirty="0">
              <a:latin typeface="Trebuchet MS" panose="020B0703020202090204" pitchFamily="34" charset="0"/>
              <a:cs typeface="Georgia"/>
            </a:endParaRPr>
          </a:p>
          <a:p>
            <a:pPr marL="0" indent="0">
              <a:spcBef>
                <a:spcPts val="5"/>
              </a:spcBef>
              <a:buNone/>
            </a:pPr>
            <a:r>
              <a:rPr lang="en-US" b="1" spc="-5" dirty="0">
                <a:solidFill>
                  <a:srgbClr val="D16248"/>
                </a:solidFill>
                <a:latin typeface="Trebuchet MS" panose="020B0703020202090204" pitchFamily="34" charset="0"/>
                <a:cs typeface="Georgia"/>
              </a:rPr>
              <a:t>Visas for Intercompany</a:t>
            </a:r>
            <a:r>
              <a:rPr lang="en-US" b="1" spc="-25" dirty="0">
                <a:solidFill>
                  <a:srgbClr val="D16248"/>
                </a:solidFill>
                <a:latin typeface="Trebuchet MS" panose="020B0703020202090204" pitchFamily="34" charset="0"/>
                <a:cs typeface="Georgia"/>
              </a:rPr>
              <a:t> </a:t>
            </a:r>
            <a:r>
              <a:rPr lang="en-US" b="1" dirty="0">
                <a:solidFill>
                  <a:srgbClr val="D16248"/>
                </a:solidFill>
                <a:latin typeface="Trebuchet MS" panose="020B0703020202090204" pitchFamily="34" charset="0"/>
                <a:cs typeface="Georgia"/>
              </a:rPr>
              <a:t>Transfers</a:t>
            </a:r>
            <a:endParaRPr lang="en-US" dirty="0">
              <a:latin typeface="Trebuchet MS" panose="020B0703020202090204" pitchFamily="34" charset="0"/>
              <a:cs typeface="Georgia"/>
            </a:endParaRPr>
          </a:p>
          <a:p>
            <a:pPr marL="693420" indent="-224790">
              <a:tabLst>
                <a:tab pos="694055" algn="l"/>
              </a:tabLst>
            </a:pPr>
            <a:r>
              <a:rPr lang="en-US" spc="-5" dirty="0">
                <a:latin typeface="Trebuchet MS" panose="020B0703020202090204" pitchFamily="34" charset="0"/>
              </a:rPr>
              <a:t>L-1A (Managers / Executives)</a:t>
            </a:r>
          </a:p>
          <a:p>
            <a:pPr marL="693420" indent="-224790">
              <a:tabLst>
                <a:tab pos="694055" algn="l"/>
              </a:tabLst>
            </a:pPr>
            <a:r>
              <a:rPr lang="en-US" spc="-5" dirty="0">
                <a:latin typeface="Trebuchet MS" panose="020B0703020202090204" pitchFamily="34" charset="0"/>
              </a:rPr>
              <a:t>L-1B (Specialized Knowledge)</a:t>
            </a:r>
          </a:p>
          <a:p>
            <a:pPr marL="0" indent="0">
              <a:buNone/>
            </a:pPr>
            <a:r>
              <a:rPr lang="en-US" b="1" spc="-5" dirty="0">
                <a:solidFill>
                  <a:srgbClr val="D16248"/>
                </a:solidFill>
                <a:latin typeface="Trebuchet MS" panose="020B0703020202090204" pitchFamily="34" charset="0"/>
                <a:cs typeface="Georgia"/>
              </a:rPr>
              <a:t>Visas for Treaty Countries</a:t>
            </a:r>
            <a:endParaRPr lang="en-US" dirty="0">
              <a:latin typeface="Trebuchet MS" panose="020B0703020202090204" pitchFamily="34" charset="0"/>
              <a:cs typeface="Georgia"/>
            </a:endParaRPr>
          </a:p>
          <a:p>
            <a:pPr marL="693420" marR="207645" indent="-224790">
              <a:tabLst>
                <a:tab pos="694055" algn="l"/>
              </a:tabLst>
            </a:pPr>
            <a:r>
              <a:rPr lang="en-US" spc="-5" dirty="0">
                <a:latin typeface="Trebuchet MS" panose="020B0703020202090204" pitchFamily="34" charset="0"/>
              </a:rPr>
              <a:t>E-1 (Treaty Traders – Managers, Executives, Specialized Knowledge)</a:t>
            </a:r>
          </a:p>
          <a:p>
            <a:pPr marL="693420" marR="207645" indent="-224790">
              <a:tabLst>
                <a:tab pos="694055" algn="l"/>
              </a:tabLst>
            </a:pPr>
            <a:r>
              <a:rPr lang="en-US" spc="-5" dirty="0">
                <a:latin typeface="Trebuchet MS" panose="020B0703020202090204" pitchFamily="34" charset="0"/>
              </a:rPr>
              <a:t>E-2 (Treaty Investors – Managers, Executives, Specialized Knowledge)</a:t>
            </a:r>
          </a:p>
          <a:p>
            <a:pPr marL="0" indent="0">
              <a:buNone/>
            </a:pPr>
            <a:endParaRPr lang="en-US" dirty="0">
              <a:latin typeface="Trebuchet MS" panose="020B070302020209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98D0EF-1FC3-2D00-3049-039B63EAFD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8A9C66-6EAB-A9FA-0339-FB18E47BA7AB}"/>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E55D8495-33DC-FFF3-13F0-8AEA5D7EEA93}"/>
              </a:ext>
            </a:extLst>
          </p:cNvPr>
          <p:cNvSpPr>
            <a:spLocks noGrp="1"/>
          </p:cNvSpPr>
          <p:nvPr>
            <p:ph idx="1"/>
          </p:nvPr>
        </p:nvSpPr>
        <p:spPr/>
        <p:txBody>
          <a:bodyPr>
            <a:normAutofit fontScale="85000" lnSpcReduction="10000"/>
          </a:bodyPr>
          <a:lstStyle/>
          <a:p>
            <a:r>
              <a:rPr lang="en-US" dirty="0" err="1"/>
              <a:t>StoneBook</a:t>
            </a:r>
            <a:r>
              <a:rPr lang="en-US" dirty="0"/>
              <a:t>, Inc. is the U.S. parent company to </a:t>
            </a:r>
            <a:r>
              <a:rPr lang="en-US" dirty="0" err="1"/>
              <a:t>StoneBook</a:t>
            </a:r>
            <a:r>
              <a:rPr lang="en-US" dirty="0"/>
              <a:t>, GmbH in Germany. </a:t>
            </a:r>
            <a:r>
              <a:rPr lang="en-US" dirty="0" err="1"/>
              <a:t>StoneBook</a:t>
            </a:r>
            <a:r>
              <a:rPr lang="en-US" dirty="0"/>
              <a:t>, Inc. owns 100 percent of </a:t>
            </a:r>
            <a:r>
              <a:rPr lang="en-US" dirty="0" err="1"/>
              <a:t>StoneBook</a:t>
            </a:r>
            <a:r>
              <a:rPr lang="en-US" dirty="0"/>
              <a:t>, GmbH, which currently employs Sasha in the position of Account Manager. In this position, she is responsible for managing some of the company’s key European accounts. She often gives presentations regarding its proprietary technology to clients and at industry trade shows. In addition, Sasha recently wrote an article in an industry trade publication regarding </a:t>
            </a:r>
            <a:r>
              <a:rPr lang="en-US" dirty="0" err="1"/>
              <a:t>StoneBook</a:t>
            </a:r>
            <a:r>
              <a:rPr lang="en-US" dirty="0"/>
              <a:t>, GmbH’s latest product line. Sasha supervises the work of three Junior Account Managers and is responsible for directing personnel activities for her subordinates including hiring, firing, promotion, and demotion. </a:t>
            </a:r>
            <a:r>
              <a:rPr lang="en-US" dirty="0" err="1"/>
              <a:t>StoneBook</a:t>
            </a:r>
            <a:r>
              <a:rPr lang="en-US" dirty="0"/>
              <a:t>, Inc. now wishes to employ Sasha in a similar position in the United States.</a:t>
            </a:r>
          </a:p>
          <a:p>
            <a:endParaRPr lang="en-US" dirty="0"/>
          </a:p>
          <a:p>
            <a:r>
              <a:rPr lang="en-US" dirty="0"/>
              <a:t>    Is Sasha eligible for L classification?</a:t>
            </a:r>
          </a:p>
          <a:p>
            <a:r>
              <a:rPr lang="en-US" dirty="0"/>
              <a:t>    If so, which version of the L visa would be easier to obtain for Sasha and why?</a:t>
            </a:r>
          </a:p>
        </p:txBody>
      </p:sp>
    </p:spTree>
    <p:extLst>
      <p:ext uri="{BB962C8B-B14F-4D97-AF65-F5344CB8AC3E}">
        <p14:creationId xmlns:p14="http://schemas.microsoft.com/office/powerpoint/2010/main" val="3473217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7E536-1BFA-9949-B203-E4D184AAE2CA}"/>
              </a:ext>
            </a:extLst>
          </p:cNvPr>
          <p:cNvSpPr>
            <a:spLocks noGrp="1"/>
          </p:cNvSpPr>
          <p:nvPr>
            <p:ph type="title"/>
          </p:nvPr>
        </p:nvSpPr>
        <p:spPr/>
        <p:txBody>
          <a:bodyPr/>
          <a:lstStyle/>
          <a:p>
            <a:pPr marL="9525" defTabSz="914400" eaLnBrk="0" hangingPunct="0">
              <a:spcBef>
                <a:spcPts val="75"/>
              </a:spcBef>
            </a:pPr>
            <a:r>
              <a:rPr lang="en-US" dirty="0"/>
              <a:t>L </a:t>
            </a:r>
            <a:r>
              <a:rPr lang="en-US" spc="-4" dirty="0"/>
              <a:t>VISA ACQUISITION</a:t>
            </a:r>
            <a:r>
              <a:rPr lang="en-US" spc="-90" dirty="0"/>
              <a:t> </a:t>
            </a:r>
            <a:r>
              <a:rPr lang="en-US" spc="-4" dirty="0"/>
              <a:t>MAP</a:t>
            </a:r>
            <a:br>
              <a:rPr lang="en-US" spc="-4" dirty="0"/>
            </a:br>
            <a:r>
              <a:rPr lang="en-US" sz="1800" dirty="0">
                <a:solidFill>
                  <a:srgbClr val="FF0000"/>
                </a:solidFill>
                <a:latin typeface="Trebuchet MS" panose="020B0703020202090204" pitchFamily="34" charset="0"/>
                <a:ea typeface="+mn-ea"/>
                <a:cs typeface="Georgia"/>
              </a:rPr>
              <a:t>8 </a:t>
            </a:r>
            <a:r>
              <a:rPr lang="en-US" sz="1800" spc="-4" dirty="0">
                <a:solidFill>
                  <a:srgbClr val="FF0000"/>
                </a:solidFill>
                <a:latin typeface="Trebuchet MS" panose="020B0703020202090204" pitchFamily="34" charset="0"/>
                <a:ea typeface="+mn-ea"/>
                <a:cs typeface="Georgia"/>
              </a:rPr>
              <a:t>CFR </a:t>
            </a:r>
            <a:r>
              <a:rPr lang="en-US" sz="1800" dirty="0">
                <a:solidFill>
                  <a:srgbClr val="FF0000"/>
                </a:solidFill>
                <a:latin typeface="Trebuchet MS" panose="020B0703020202090204" pitchFamily="34" charset="0"/>
                <a:ea typeface="+mn-ea"/>
                <a:cs typeface="Georgia"/>
              </a:rPr>
              <a:t>§ </a:t>
            </a:r>
            <a:r>
              <a:rPr lang="en-US" sz="1800" spc="-4" dirty="0">
                <a:solidFill>
                  <a:srgbClr val="FF0000"/>
                </a:solidFill>
                <a:latin typeface="Trebuchet MS" panose="020B0703020202090204" pitchFamily="34" charset="0"/>
                <a:ea typeface="+mn-ea"/>
                <a:cs typeface="Georgia"/>
              </a:rPr>
              <a:t>214.2(L) </a:t>
            </a:r>
            <a:r>
              <a:rPr lang="en-US" sz="1800" dirty="0">
                <a:solidFill>
                  <a:srgbClr val="FF0000"/>
                </a:solidFill>
                <a:latin typeface="Trebuchet MS" panose="020B0703020202090204" pitchFamily="34" charset="0"/>
                <a:ea typeface="+mn-ea"/>
                <a:cs typeface="Georgia"/>
              </a:rPr>
              <a:t>| 9 </a:t>
            </a:r>
            <a:r>
              <a:rPr lang="en-US" sz="1800" spc="-4" dirty="0">
                <a:solidFill>
                  <a:srgbClr val="FF0000"/>
                </a:solidFill>
                <a:latin typeface="Trebuchet MS" panose="020B0703020202090204" pitchFamily="34" charset="0"/>
                <a:ea typeface="+mn-ea"/>
                <a:cs typeface="Georgia"/>
              </a:rPr>
              <a:t>FAM</a:t>
            </a:r>
            <a:r>
              <a:rPr lang="en-US" sz="1800" spc="-49" dirty="0">
                <a:solidFill>
                  <a:srgbClr val="FF0000"/>
                </a:solidFill>
                <a:latin typeface="Trebuchet MS" panose="020B0703020202090204" pitchFamily="34" charset="0"/>
                <a:ea typeface="+mn-ea"/>
                <a:cs typeface="Georgia"/>
              </a:rPr>
              <a:t> </a:t>
            </a:r>
            <a:r>
              <a:rPr lang="en-US" sz="1800" spc="-4" dirty="0">
                <a:solidFill>
                  <a:srgbClr val="FF0000"/>
                </a:solidFill>
                <a:latin typeface="Trebuchet MS" panose="020B0703020202090204" pitchFamily="34" charset="0"/>
                <a:ea typeface="+mn-ea"/>
                <a:cs typeface="Georgia"/>
              </a:rPr>
              <a:t>402.12</a:t>
            </a:r>
            <a:endParaRPr lang="en-US" dirty="0"/>
          </a:p>
        </p:txBody>
      </p:sp>
      <p:sp>
        <p:nvSpPr>
          <p:cNvPr id="4" name="Content Placeholder 3">
            <a:extLst>
              <a:ext uri="{FF2B5EF4-FFF2-40B4-BE49-F238E27FC236}">
                <a16:creationId xmlns:a16="http://schemas.microsoft.com/office/drawing/2014/main" id="{B3396334-7757-3F4E-9A3B-62772F6545FB}"/>
              </a:ext>
            </a:extLst>
          </p:cNvPr>
          <p:cNvSpPr>
            <a:spLocks noGrp="1"/>
          </p:cNvSpPr>
          <p:nvPr>
            <p:ph sz="half" idx="1"/>
          </p:nvPr>
        </p:nvSpPr>
        <p:spPr>
          <a:xfrm>
            <a:off x="1981200" y="4122324"/>
            <a:ext cx="8229600" cy="1801654"/>
          </a:xfrm>
        </p:spPr>
        <p:txBody>
          <a:bodyPr/>
          <a:lstStyle/>
          <a:p>
            <a:pPr marL="0" indent="0">
              <a:buNone/>
            </a:pPr>
            <a:r>
              <a:rPr lang="en-US" sz="1600" b="1" dirty="0">
                <a:solidFill>
                  <a:prstClr val="black"/>
                </a:solidFill>
              </a:rPr>
              <a:t>Step 2: </a:t>
            </a:r>
            <a:r>
              <a:rPr lang="en-US" sz="1600" dirty="0">
                <a:solidFill>
                  <a:prstClr val="black"/>
                </a:solidFill>
              </a:rPr>
              <a:t>The petition is approved by the USCIS and returned to the U.S. subsidiary.</a:t>
            </a:r>
          </a:p>
          <a:p>
            <a:pPr marL="0" indent="0">
              <a:buNone/>
            </a:pPr>
            <a:r>
              <a:rPr lang="en-US" sz="1600" b="1" dirty="0">
                <a:solidFill>
                  <a:prstClr val="black"/>
                </a:solidFill>
              </a:rPr>
              <a:t>Step 3: </a:t>
            </a:r>
            <a:r>
              <a:rPr lang="en-US" sz="1600" dirty="0">
                <a:solidFill>
                  <a:prstClr val="black"/>
                </a:solidFill>
              </a:rPr>
              <a:t>The company sends the approval notice to the foreign national in the U.K.</a:t>
            </a:r>
          </a:p>
          <a:p>
            <a:pPr marL="0" indent="0">
              <a:buNone/>
            </a:pPr>
            <a:r>
              <a:rPr lang="en-US" sz="1600" b="1" dirty="0">
                <a:solidFill>
                  <a:prstClr val="black"/>
                </a:solidFill>
              </a:rPr>
              <a:t>Step 4: </a:t>
            </a:r>
            <a:r>
              <a:rPr lang="en-US" sz="1600" dirty="0">
                <a:solidFill>
                  <a:prstClr val="black"/>
                </a:solidFill>
              </a:rPr>
              <a:t>The beneficiary of the petition applies for an L visa through the embassy or consular office abroad. In this case, the application is made through the U.S. Embassy in London.</a:t>
            </a:r>
          </a:p>
        </p:txBody>
      </p:sp>
      <p:sp>
        <p:nvSpPr>
          <p:cNvPr id="5" name="Content Placeholder 4">
            <a:extLst>
              <a:ext uri="{FF2B5EF4-FFF2-40B4-BE49-F238E27FC236}">
                <a16:creationId xmlns:a16="http://schemas.microsoft.com/office/drawing/2014/main" id="{56B6B5CF-975E-AA4C-90FC-16C0BE291B89}"/>
              </a:ext>
            </a:extLst>
          </p:cNvPr>
          <p:cNvSpPr>
            <a:spLocks noGrp="1"/>
          </p:cNvSpPr>
          <p:nvPr>
            <p:ph sz="half" idx="2"/>
          </p:nvPr>
        </p:nvSpPr>
        <p:spPr>
          <a:xfrm>
            <a:off x="6345200" y="2282611"/>
            <a:ext cx="3865599" cy="1642033"/>
          </a:xfrm>
        </p:spPr>
        <p:txBody>
          <a:bodyPr/>
          <a:lstStyle/>
          <a:p>
            <a:pPr marL="0" indent="0">
              <a:buNone/>
            </a:pPr>
            <a:r>
              <a:rPr lang="en-US" sz="1600" b="1" dirty="0"/>
              <a:t>Step 1: </a:t>
            </a:r>
            <a:r>
              <a:rPr lang="en-US" sz="1600" dirty="0"/>
              <a:t>A subsidiary of a U.K. company located in Chicago, Illinois files a petition for L-1 nonimmigrant visa classification on behalf of a designated beneficiary with the USCIS California Service Center.</a:t>
            </a:r>
          </a:p>
          <a:p>
            <a:endParaRPr lang="en-US" sz="1600" dirty="0"/>
          </a:p>
        </p:txBody>
      </p:sp>
      <p:grpSp>
        <p:nvGrpSpPr>
          <p:cNvPr id="6" name="Group 5">
            <a:extLst>
              <a:ext uri="{FF2B5EF4-FFF2-40B4-BE49-F238E27FC236}">
                <a16:creationId xmlns:a16="http://schemas.microsoft.com/office/drawing/2014/main" id="{941DA456-74FB-4E4B-B845-2E8E67860D3C}"/>
              </a:ext>
            </a:extLst>
          </p:cNvPr>
          <p:cNvGrpSpPr/>
          <p:nvPr/>
        </p:nvGrpSpPr>
        <p:grpSpPr>
          <a:xfrm>
            <a:off x="1981200" y="2122990"/>
            <a:ext cx="3938588" cy="1801654"/>
            <a:chOff x="2677494" y="2507818"/>
            <a:chExt cx="3938588" cy="1801654"/>
          </a:xfrm>
        </p:grpSpPr>
        <p:sp>
          <p:nvSpPr>
            <p:cNvPr id="7" name="object 4">
              <a:extLst>
                <a:ext uri="{FF2B5EF4-FFF2-40B4-BE49-F238E27FC236}">
                  <a16:creationId xmlns:a16="http://schemas.microsoft.com/office/drawing/2014/main" id="{59519DC0-0B92-4F48-9276-FB555BA0CD9E}"/>
                </a:ext>
              </a:extLst>
            </p:cNvPr>
            <p:cNvSpPr/>
            <p:nvPr/>
          </p:nvSpPr>
          <p:spPr>
            <a:xfrm>
              <a:off x="2680692" y="2511109"/>
              <a:ext cx="3931891" cy="1794974"/>
            </a:xfrm>
            <a:prstGeom prst="rect">
              <a:avLst/>
            </a:prstGeom>
            <a:blipFill>
              <a:blip r:embed="rId2" cstate="print"/>
              <a:stretch>
                <a:fillRect/>
              </a:stretch>
            </a:blipFill>
          </p:spPr>
          <p:txBody>
            <a:bodyPr wrap="square" lIns="0" tIns="0" rIns="0" bIns="0" rtlCol="0"/>
            <a:lstStyle/>
            <a:p>
              <a:endParaRPr sz="1350"/>
            </a:p>
          </p:txBody>
        </p:sp>
        <p:sp>
          <p:nvSpPr>
            <p:cNvPr id="8" name="object 5">
              <a:extLst>
                <a:ext uri="{FF2B5EF4-FFF2-40B4-BE49-F238E27FC236}">
                  <a16:creationId xmlns:a16="http://schemas.microsoft.com/office/drawing/2014/main" id="{EA93A186-DE6E-634C-AD10-727769A77359}"/>
                </a:ext>
              </a:extLst>
            </p:cNvPr>
            <p:cNvSpPr/>
            <p:nvPr/>
          </p:nvSpPr>
          <p:spPr>
            <a:xfrm>
              <a:off x="2677494" y="2507818"/>
              <a:ext cx="3938588" cy="1801654"/>
            </a:xfrm>
            <a:custGeom>
              <a:avLst/>
              <a:gdLst/>
              <a:ahLst/>
              <a:cxnLst/>
              <a:rect l="l" t="t" r="r" b="b"/>
              <a:pathLst>
                <a:path w="5251450" h="2402204">
                  <a:moveTo>
                    <a:pt x="0" y="2402075"/>
                  </a:moveTo>
                  <a:lnTo>
                    <a:pt x="5251047" y="2402075"/>
                  </a:lnTo>
                  <a:lnTo>
                    <a:pt x="5251047" y="0"/>
                  </a:lnTo>
                  <a:lnTo>
                    <a:pt x="0" y="0"/>
                  </a:lnTo>
                  <a:lnTo>
                    <a:pt x="0" y="2402075"/>
                  </a:lnTo>
                  <a:close/>
                </a:path>
              </a:pathLst>
            </a:custGeom>
            <a:ln w="8734">
              <a:solidFill>
                <a:srgbClr val="000000"/>
              </a:solidFill>
            </a:ln>
          </p:spPr>
          <p:txBody>
            <a:bodyPr wrap="square" lIns="0" tIns="0" rIns="0" bIns="0" rtlCol="0"/>
            <a:lstStyle/>
            <a:p>
              <a:endParaRPr sz="1350"/>
            </a:p>
          </p:txBody>
        </p:sp>
        <p:sp>
          <p:nvSpPr>
            <p:cNvPr id="9" name="object 6">
              <a:extLst>
                <a:ext uri="{FF2B5EF4-FFF2-40B4-BE49-F238E27FC236}">
                  <a16:creationId xmlns:a16="http://schemas.microsoft.com/office/drawing/2014/main" id="{3A526777-0C72-F54E-B3A9-30D06DB91D35}"/>
                </a:ext>
              </a:extLst>
            </p:cNvPr>
            <p:cNvSpPr/>
            <p:nvPr/>
          </p:nvSpPr>
          <p:spPr>
            <a:xfrm>
              <a:off x="3924530" y="2514412"/>
              <a:ext cx="1577816" cy="228600"/>
            </a:xfrm>
            <a:custGeom>
              <a:avLst/>
              <a:gdLst/>
              <a:ahLst/>
              <a:cxnLst/>
              <a:rect l="l" t="t" r="r" b="b"/>
              <a:pathLst>
                <a:path w="2103754" h="304800">
                  <a:moveTo>
                    <a:pt x="0" y="304282"/>
                  </a:moveTo>
                  <a:lnTo>
                    <a:pt x="2103261" y="304282"/>
                  </a:lnTo>
                  <a:lnTo>
                    <a:pt x="2103261" y="0"/>
                  </a:lnTo>
                  <a:lnTo>
                    <a:pt x="0" y="0"/>
                  </a:lnTo>
                  <a:lnTo>
                    <a:pt x="0" y="304282"/>
                  </a:lnTo>
                  <a:close/>
                </a:path>
              </a:pathLst>
            </a:custGeom>
            <a:solidFill>
              <a:srgbClr val="FFFFFF"/>
            </a:solidFill>
          </p:spPr>
          <p:txBody>
            <a:bodyPr wrap="square" lIns="0" tIns="0" rIns="0" bIns="0" rtlCol="0"/>
            <a:lstStyle/>
            <a:p>
              <a:endParaRPr sz="1350"/>
            </a:p>
          </p:txBody>
        </p:sp>
        <p:sp>
          <p:nvSpPr>
            <p:cNvPr id="10" name="object 7">
              <a:extLst>
                <a:ext uri="{FF2B5EF4-FFF2-40B4-BE49-F238E27FC236}">
                  <a16:creationId xmlns:a16="http://schemas.microsoft.com/office/drawing/2014/main" id="{9990E2CA-EDF6-8E42-9586-ECE249809086}"/>
                </a:ext>
              </a:extLst>
            </p:cNvPr>
            <p:cNvSpPr/>
            <p:nvPr/>
          </p:nvSpPr>
          <p:spPr>
            <a:xfrm>
              <a:off x="3924530" y="2514412"/>
              <a:ext cx="1577816" cy="228600"/>
            </a:xfrm>
            <a:custGeom>
              <a:avLst/>
              <a:gdLst/>
              <a:ahLst/>
              <a:cxnLst/>
              <a:rect l="l" t="t" r="r" b="b"/>
              <a:pathLst>
                <a:path w="2103754" h="304800">
                  <a:moveTo>
                    <a:pt x="0" y="304282"/>
                  </a:moveTo>
                  <a:lnTo>
                    <a:pt x="2103261" y="304282"/>
                  </a:lnTo>
                  <a:lnTo>
                    <a:pt x="2103261" y="0"/>
                  </a:lnTo>
                  <a:lnTo>
                    <a:pt x="0" y="0"/>
                  </a:lnTo>
                  <a:lnTo>
                    <a:pt x="0" y="304282"/>
                  </a:lnTo>
                  <a:close/>
                </a:path>
              </a:pathLst>
            </a:custGeom>
            <a:ln w="5848">
              <a:solidFill>
                <a:srgbClr val="000000"/>
              </a:solidFill>
            </a:ln>
          </p:spPr>
          <p:txBody>
            <a:bodyPr wrap="square" lIns="0" tIns="0" rIns="0" bIns="0" rtlCol="0"/>
            <a:lstStyle/>
            <a:p>
              <a:endParaRPr sz="1350"/>
            </a:p>
          </p:txBody>
        </p:sp>
        <p:sp>
          <p:nvSpPr>
            <p:cNvPr id="11" name="object 8">
              <a:extLst>
                <a:ext uri="{FF2B5EF4-FFF2-40B4-BE49-F238E27FC236}">
                  <a16:creationId xmlns:a16="http://schemas.microsoft.com/office/drawing/2014/main" id="{6E0B8881-AB56-C74B-A2E7-59037F9DAACF}"/>
                </a:ext>
              </a:extLst>
            </p:cNvPr>
            <p:cNvSpPr txBox="1"/>
            <p:nvPr/>
          </p:nvSpPr>
          <p:spPr>
            <a:xfrm>
              <a:off x="3926723" y="2535608"/>
              <a:ext cx="1573530" cy="131832"/>
            </a:xfrm>
            <a:prstGeom prst="rect">
              <a:avLst/>
            </a:prstGeom>
          </p:spPr>
          <p:txBody>
            <a:bodyPr vert="horz" wrap="square" lIns="0" tIns="10478" rIns="0" bIns="0" rtlCol="0">
              <a:spAutoFit/>
            </a:bodyPr>
            <a:lstStyle/>
            <a:p>
              <a:pPr marL="327184">
                <a:spcBef>
                  <a:spcPts val="83"/>
                </a:spcBef>
              </a:pPr>
              <a:r>
                <a:rPr sz="788" b="1" spc="-8" dirty="0">
                  <a:latin typeface="Calibri"/>
                  <a:cs typeface="Calibri"/>
                </a:rPr>
                <a:t>L </a:t>
              </a:r>
              <a:r>
                <a:rPr sz="788" b="1" spc="-11" dirty="0">
                  <a:latin typeface="Calibri"/>
                  <a:cs typeface="Calibri"/>
                </a:rPr>
                <a:t>Visa Acquisition </a:t>
              </a:r>
              <a:r>
                <a:rPr sz="788" b="1" spc="-15" dirty="0">
                  <a:latin typeface="Calibri"/>
                  <a:cs typeface="Calibri"/>
                </a:rPr>
                <a:t>Map</a:t>
              </a:r>
              <a:endParaRPr sz="788">
                <a:latin typeface="Calibri"/>
                <a:cs typeface="Calibri"/>
              </a:endParaRPr>
            </a:p>
          </p:txBody>
        </p:sp>
        <p:sp>
          <p:nvSpPr>
            <p:cNvPr id="12" name="object 9">
              <a:extLst>
                <a:ext uri="{FF2B5EF4-FFF2-40B4-BE49-F238E27FC236}">
                  <a16:creationId xmlns:a16="http://schemas.microsoft.com/office/drawing/2014/main" id="{45D85DDC-E348-B741-94B8-ED07F59F85EE}"/>
                </a:ext>
              </a:extLst>
            </p:cNvPr>
            <p:cNvSpPr/>
            <p:nvPr/>
          </p:nvSpPr>
          <p:spPr>
            <a:xfrm>
              <a:off x="5736461" y="3177104"/>
              <a:ext cx="277118" cy="220532"/>
            </a:xfrm>
            <a:prstGeom prst="rect">
              <a:avLst/>
            </a:prstGeom>
            <a:blipFill>
              <a:blip r:embed="rId3" cstate="print"/>
              <a:stretch>
                <a:fillRect/>
              </a:stretch>
            </a:blipFill>
          </p:spPr>
          <p:txBody>
            <a:bodyPr wrap="square" lIns="0" tIns="0" rIns="0" bIns="0" rtlCol="0"/>
            <a:lstStyle/>
            <a:p>
              <a:endParaRPr sz="1350"/>
            </a:p>
          </p:txBody>
        </p:sp>
        <p:sp>
          <p:nvSpPr>
            <p:cNvPr id="13" name="object 10">
              <a:extLst>
                <a:ext uri="{FF2B5EF4-FFF2-40B4-BE49-F238E27FC236}">
                  <a16:creationId xmlns:a16="http://schemas.microsoft.com/office/drawing/2014/main" id="{946894D2-ADE8-6341-B173-7EAAE28D2164}"/>
                </a:ext>
              </a:extLst>
            </p:cNvPr>
            <p:cNvSpPr/>
            <p:nvPr/>
          </p:nvSpPr>
          <p:spPr>
            <a:xfrm>
              <a:off x="5779094" y="3200144"/>
              <a:ext cx="191852" cy="142632"/>
            </a:xfrm>
            <a:prstGeom prst="rect">
              <a:avLst/>
            </a:prstGeom>
            <a:blipFill>
              <a:blip r:embed="rId4" cstate="print"/>
              <a:stretch>
                <a:fillRect/>
              </a:stretch>
            </a:blipFill>
          </p:spPr>
          <p:txBody>
            <a:bodyPr wrap="square" lIns="0" tIns="0" rIns="0" bIns="0" rtlCol="0"/>
            <a:lstStyle/>
            <a:p>
              <a:endParaRPr sz="1350"/>
            </a:p>
          </p:txBody>
        </p:sp>
        <p:sp>
          <p:nvSpPr>
            <p:cNvPr id="14" name="object 11">
              <a:extLst>
                <a:ext uri="{FF2B5EF4-FFF2-40B4-BE49-F238E27FC236}">
                  <a16:creationId xmlns:a16="http://schemas.microsoft.com/office/drawing/2014/main" id="{DC8F1EA8-013C-454D-B4B2-8FDDF0B0F620}"/>
                </a:ext>
              </a:extLst>
            </p:cNvPr>
            <p:cNvSpPr/>
            <p:nvPr/>
          </p:nvSpPr>
          <p:spPr>
            <a:xfrm>
              <a:off x="5779094" y="3200144"/>
              <a:ext cx="191928" cy="142875"/>
            </a:xfrm>
            <a:custGeom>
              <a:avLst/>
              <a:gdLst/>
              <a:ahLst/>
              <a:cxnLst/>
              <a:rect l="l" t="t" r="r" b="b"/>
              <a:pathLst>
                <a:path w="255904" h="190500">
                  <a:moveTo>
                    <a:pt x="0" y="72657"/>
                  </a:moveTo>
                  <a:lnTo>
                    <a:pt x="97702" y="72657"/>
                  </a:lnTo>
                  <a:lnTo>
                    <a:pt x="127901" y="0"/>
                  </a:lnTo>
                  <a:lnTo>
                    <a:pt x="158099" y="72657"/>
                  </a:lnTo>
                  <a:lnTo>
                    <a:pt x="255802" y="72657"/>
                  </a:lnTo>
                  <a:lnTo>
                    <a:pt x="176811" y="117519"/>
                  </a:lnTo>
                  <a:lnTo>
                    <a:pt x="206891" y="190176"/>
                  </a:lnTo>
                  <a:lnTo>
                    <a:pt x="127901" y="145314"/>
                  </a:lnTo>
                  <a:lnTo>
                    <a:pt x="48910" y="190176"/>
                  </a:lnTo>
                  <a:lnTo>
                    <a:pt x="78990" y="117519"/>
                  </a:lnTo>
                  <a:lnTo>
                    <a:pt x="0" y="72657"/>
                  </a:lnTo>
                  <a:close/>
                </a:path>
              </a:pathLst>
            </a:custGeom>
            <a:ln w="8688">
              <a:solidFill>
                <a:srgbClr val="497DBA"/>
              </a:solidFill>
            </a:ln>
          </p:spPr>
          <p:txBody>
            <a:bodyPr wrap="square" lIns="0" tIns="0" rIns="0" bIns="0" rtlCol="0"/>
            <a:lstStyle/>
            <a:p>
              <a:endParaRPr sz="1350"/>
            </a:p>
          </p:txBody>
        </p:sp>
        <p:sp>
          <p:nvSpPr>
            <p:cNvPr id="15" name="object 12">
              <a:extLst>
                <a:ext uri="{FF2B5EF4-FFF2-40B4-BE49-F238E27FC236}">
                  <a16:creationId xmlns:a16="http://schemas.microsoft.com/office/drawing/2014/main" id="{EA0DF14D-BA1E-AF4C-A8CE-F1356B7BAD54}"/>
                </a:ext>
              </a:extLst>
            </p:cNvPr>
            <p:cNvSpPr/>
            <p:nvPr/>
          </p:nvSpPr>
          <p:spPr>
            <a:xfrm>
              <a:off x="4075879" y="3273646"/>
              <a:ext cx="1772495" cy="460812"/>
            </a:xfrm>
            <a:prstGeom prst="rect">
              <a:avLst/>
            </a:prstGeom>
            <a:blipFill>
              <a:blip r:embed="rId5" cstate="print"/>
              <a:stretch>
                <a:fillRect/>
              </a:stretch>
            </a:blipFill>
          </p:spPr>
          <p:txBody>
            <a:bodyPr wrap="square" lIns="0" tIns="0" rIns="0" bIns="0" rtlCol="0"/>
            <a:lstStyle/>
            <a:p>
              <a:endParaRPr sz="1350"/>
            </a:p>
          </p:txBody>
        </p:sp>
        <p:sp>
          <p:nvSpPr>
            <p:cNvPr id="16" name="object 13">
              <a:extLst>
                <a:ext uri="{FF2B5EF4-FFF2-40B4-BE49-F238E27FC236}">
                  <a16:creationId xmlns:a16="http://schemas.microsoft.com/office/drawing/2014/main" id="{B813F86D-30C6-4B4D-A81A-C74ECE6F3EAE}"/>
                </a:ext>
              </a:extLst>
            </p:cNvPr>
            <p:cNvSpPr/>
            <p:nvPr/>
          </p:nvSpPr>
          <p:spPr>
            <a:xfrm>
              <a:off x="4186194" y="3290296"/>
              <a:ext cx="1632109" cy="345757"/>
            </a:xfrm>
            <a:custGeom>
              <a:avLst/>
              <a:gdLst/>
              <a:ahLst/>
              <a:cxnLst/>
              <a:rect l="l" t="t" r="r" b="b"/>
              <a:pathLst>
                <a:path w="2176145" h="461010">
                  <a:moveTo>
                    <a:pt x="84438" y="347206"/>
                  </a:moveTo>
                  <a:lnTo>
                    <a:pt x="0" y="421801"/>
                  </a:lnTo>
                  <a:lnTo>
                    <a:pt x="104570" y="460763"/>
                  </a:lnTo>
                  <a:lnTo>
                    <a:pt x="111558" y="457411"/>
                  </a:lnTo>
                  <a:lnTo>
                    <a:pt x="116058" y="444500"/>
                  </a:lnTo>
                  <a:lnTo>
                    <a:pt x="112860" y="437369"/>
                  </a:lnTo>
                  <a:lnTo>
                    <a:pt x="91945" y="429591"/>
                  </a:lnTo>
                  <a:lnTo>
                    <a:pt x="25698" y="429591"/>
                  </a:lnTo>
                  <a:lnTo>
                    <a:pt x="21316" y="405124"/>
                  </a:lnTo>
                  <a:lnTo>
                    <a:pt x="65319" y="396834"/>
                  </a:lnTo>
                  <a:lnTo>
                    <a:pt x="100189" y="366077"/>
                  </a:lnTo>
                  <a:lnTo>
                    <a:pt x="100662" y="358226"/>
                  </a:lnTo>
                  <a:lnTo>
                    <a:pt x="96399" y="353009"/>
                  </a:lnTo>
                  <a:lnTo>
                    <a:pt x="92017" y="347803"/>
                  </a:lnTo>
                  <a:lnTo>
                    <a:pt x="84438" y="347206"/>
                  </a:lnTo>
                  <a:close/>
                </a:path>
                <a:path w="2176145" h="461010">
                  <a:moveTo>
                    <a:pt x="65319" y="396834"/>
                  </a:moveTo>
                  <a:lnTo>
                    <a:pt x="21316" y="405124"/>
                  </a:lnTo>
                  <a:lnTo>
                    <a:pt x="25698" y="429591"/>
                  </a:lnTo>
                  <a:lnTo>
                    <a:pt x="40576" y="426787"/>
                  </a:lnTo>
                  <a:lnTo>
                    <a:pt x="31383" y="426787"/>
                  </a:lnTo>
                  <a:lnTo>
                    <a:pt x="27593" y="405661"/>
                  </a:lnTo>
                  <a:lnTo>
                    <a:pt x="55318" y="405661"/>
                  </a:lnTo>
                  <a:lnTo>
                    <a:pt x="65319" y="396834"/>
                  </a:lnTo>
                  <a:close/>
                </a:path>
                <a:path w="2176145" h="461010">
                  <a:moveTo>
                    <a:pt x="69664" y="421305"/>
                  </a:moveTo>
                  <a:lnTo>
                    <a:pt x="25698" y="429591"/>
                  </a:lnTo>
                  <a:lnTo>
                    <a:pt x="91945" y="429591"/>
                  </a:lnTo>
                  <a:lnTo>
                    <a:pt x="69664" y="421305"/>
                  </a:lnTo>
                  <a:close/>
                </a:path>
                <a:path w="2176145" h="461010">
                  <a:moveTo>
                    <a:pt x="27593" y="405661"/>
                  </a:moveTo>
                  <a:lnTo>
                    <a:pt x="31383" y="426787"/>
                  </a:lnTo>
                  <a:lnTo>
                    <a:pt x="47100" y="412915"/>
                  </a:lnTo>
                  <a:lnTo>
                    <a:pt x="27593" y="405661"/>
                  </a:lnTo>
                  <a:close/>
                </a:path>
                <a:path w="2176145" h="461010">
                  <a:moveTo>
                    <a:pt x="47100" y="412915"/>
                  </a:moveTo>
                  <a:lnTo>
                    <a:pt x="31383" y="426787"/>
                  </a:lnTo>
                  <a:lnTo>
                    <a:pt x="40576" y="426787"/>
                  </a:lnTo>
                  <a:lnTo>
                    <a:pt x="69664" y="421305"/>
                  </a:lnTo>
                  <a:lnTo>
                    <a:pt x="47100" y="412915"/>
                  </a:lnTo>
                  <a:close/>
                </a:path>
                <a:path w="2176145" h="461010">
                  <a:moveTo>
                    <a:pt x="2171593" y="0"/>
                  </a:moveTo>
                  <a:lnTo>
                    <a:pt x="65319" y="396834"/>
                  </a:lnTo>
                  <a:lnTo>
                    <a:pt x="47100" y="412915"/>
                  </a:lnTo>
                  <a:lnTo>
                    <a:pt x="69664" y="421305"/>
                  </a:lnTo>
                  <a:lnTo>
                    <a:pt x="2175856" y="24381"/>
                  </a:lnTo>
                  <a:lnTo>
                    <a:pt x="2171593" y="0"/>
                  </a:lnTo>
                  <a:close/>
                </a:path>
                <a:path w="2176145" h="461010">
                  <a:moveTo>
                    <a:pt x="55318" y="405661"/>
                  </a:moveTo>
                  <a:lnTo>
                    <a:pt x="27593" y="405661"/>
                  </a:lnTo>
                  <a:lnTo>
                    <a:pt x="47100" y="412915"/>
                  </a:lnTo>
                  <a:lnTo>
                    <a:pt x="55318" y="405661"/>
                  </a:lnTo>
                  <a:close/>
                </a:path>
              </a:pathLst>
            </a:custGeom>
            <a:solidFill>
              <a:srgbClr val="9BBA58"/>
            </a:solidFill>
          </p:spPr>
          <p:txBody>
            <a:bodyPr wrap="square" lIns="0" tIns="0" rIns="0" bIns="0" rtlCol="0"/>
            <a:lstStyle/>
            <a:p>
              <a:endParaRPr sz="1350"/>
            </a:p>
          </p:txBody>
        </p:sp>
        <p:sp>
          <p:nvSpPr>
            <p:cNvPr id="17" name="object 14">
              <a:extLst>
                <a:ext uri="{FF2B5EF4-FFF2-40B4-BE49-F238E27FC236}">
                  <a16:creationId xmlns:a16="http://schemas.microsoft.com/office/drawing/2014/main" id="{36A1FCF6-1D5B-3341-99DA-27607AC47BB5}"/>
                </a:ext>
              </a:extLst>
            </p:cNvPr>
            <p:cNvSpPr/>
            <p:nvPr/>
          </p:nvSpPr>
          <p:spPr>
            <a:xfrm>
              <a:off x="3956505" y="3528190"/>
              <a:ext cx="277118" cy="220532"/>
            </a:xfrm>
            <a:prstGeom prst="rect">
              <a:avLst/>
            </a:prstGeom>
            <a:blipFill>
              <a:blip r:embed="rId3" cstate="print"/>
              <a:stretch>
                <a:fillRect/>
              </a:stretch>
            </a:blipFill>
          </p:spPr>
          <p:txBody>
            <a:bodyPr wrap="square" lIns="0" tIns="0" rIns="0" bIns="0" rtlCol="0"/>
            <a:lstStyle/>
            <a:p>
              <a:endParaRPr sz="1350"/>
            </a:p>
          </p:txBody>
        </p:sp>
        <p:sp>
          <p:nvSpPr>
            <p:cNvPr id="18" name="object 15">
              <a:extLst>
                <a:ext uri="{FF2B5EF4-FFF2-40B4-BE49-F238E27FC236}">
                  <a16:creationId xmlns:a16="http://schemas.microsoft.com/office/drawing/2014/main" id="{ADB64B64-3E48-ED47-AFE0-4899C3B445FD}"/>
                </a:ext>
              </a:extLst>
            </p:cNvPr>
            <p:cNvSpPr/>
            <p:nvPr/>
          </p:nvSpPr>
          <p:spPr>
            <a:xfrm>
              <a:off x="3999154" y="3551231"/>
              <a:ext cx="191835" cy="142632"/>
            </a:xfrm>
            <a:prstGeom prst="rect">
              <a:avLst/>
            </a:prstGeom>
            <a:blipFill>
              <a:blip r:embed="rId6" cstate="print"/>
              <a:stretch>
                <a:fillRect/>
              </a:stretch>
            </a:blipFill>
          </p:spPr>
          <p:txBody>
            <a:bodyPr wrap="square" lIns="0" tIns="0" rIns="0" bIns="0" rtlCol="0"/>
            <a:lstStyle/>
            <a:p>
              <a:endParaRPr sz="1350"/>
            </a:p>
          </p:txBody>
        </p:sp>
        <p:sp>
          <p:nvSpPr>
            <p:cNvPr id="19" name="object 16">
              <a:extLst>
                <a:ext uri="{FF2B5EF4-FFF2-40B4-BE49-F238E27FC236}">
                  <a16:creationId xmlns:a16="http://schemas.microsoft.com/office/drawing/2014/main" id="{BB2C5B37-2FA1-EF47-9077-79306791ADF3}"/>
                </a:ext>
              </a:extLst>
            </p:cNvPr>
            <p:cNvSpPr/>
            <p:nvPr/>
          </p:nvSpPr>
          <p:spPr>
            <a:xfrm>
              <a:off x="3999138" y="3551231"/>
              <a:ext cx="191928" cy="142875"/>
            </a:xfrm>
            <a:custGeom>
              <a:avLst/>
              <a:gdLst/>
              <a:ahLst/>
              <a:cxnLst/>
              <a:rect l="l" t="t" r="r" b="b"/>
              <a:pathLst>
                <a:path w="255904" h="190500">
                  <a:moveTo>
                    <a:pt x="0" y="72632"/>
                  </a:moveTo>
                  <a:lnTo>
                    <a:pt x="97702" y="72644"/>
                  </a:lnTo>
                  <a:lnTo>
                    <a:pt x="127901" y="0"/>
                  </a:lnTo>
                  <a:lnTo>
                    <a:pt x="158099" y="72644"/>
                  </a:lnTo>
                  <a:lnTo>
                    <a:pt x="255802" y="72632"/>
                  </a:lnTo>
                  <a:lnTo>
                    <a:pt x="176811" y="117531"/>
                  </a:lnTo>
                  <a:lnTo>
                    <a:pt x="206891" y="190176"/>
                  </a:lnTo>
                  <a:lnTo>
                    <a:pt x="127901" y="145277"/>
                  </a:lnTo>
                  <a:lnTo>
                    <a:pt x="48910" y="190176"/>
                  </a:lnTo>
                  <a:lnTo>
                    <a:pt x="78990" y="117531"/>
                  </a:lnTo>
                  <a:lnTo>
                    <a:pt x="0" y="72632"/>
                  </a:lnTo>
                  <a:close/>
                </a:path>
              </a:pathLst>
            </a:custGeom>
            <a:ln w="8688">
              <a:solidFill>
                <a:srgbClr val="497DBA"/>
              </a:solidFill>
            </a:ln>
          </p:spPr>
          <p:txBody>
            <a:bodyPr wrap="square" lIns="0" tIns="0" rIns="0" bIns="0" rtlCol="0"/>
            <a:lstStyle/>
            <a:p>
              <a:endParaRPr sz="1350"/>
            </a:p>
          </p:txBody>
        </p:sp>
        <p:sp>
          <p:nvSpPr>
            <p:cNvPr id="20" name="object 17">
              <a:extLst>
                <a:ext uri="{FF2B5EF4-FFF2-40B4-BE49-F238E27FC236}">
                  <a16:creationId xmlns:a16="http://schemas.microsoft.com/office/drawing/2014/main" id="{07098B9A-D993-2443-A37A-20F1C0FD2960}"/>
                </a:ext>
              </a:extLst>
            </p:cNvPr>
            <p:cNvSpPr txBox="1"/>
            <p:nvPr/>
          </p:nvSpPr>
          <p:spPr>
            <a:xfrm>
              <a:off x="3290353" y="3500452"/>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1</a:t>
              </a:r>
              <a:endParaRPr sz="1125">
                <a:latin typeface="Times New Roman"/>
                <a:cs typeface="Times New Roman"/>
              </a:endParaRPr>
            </a:p>
          </p:txBody>
        </p:sp>
        <p:sp>
          <p:nvSpPr>
            <p:cNvPr id="21" name="object 18">
              <a:extLst>
                <a:ext uri="{FF2B5EF4-FFF2-40B4-BE49-F238E27FC236}">
                  <a16:creationId xmlns:a16="http://schemas.microsoft.com/office/drawing/2014/main" id="{1A56B27A-D1B6-9A41-BEFD-581376980DBA}"/>
                </a:ext>
              </a:extLst>
            </p:cNvPr>
            <p:cNvSpPr txBox="1"/>
            <p:nvPr/>
          </p:nvSpPr>
          <p:spPr>
            <a:xfrm>
              <a:off x="3407596" y="3709134"/>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2</a:t>
              </a:r>
              <a:endParaRPr sz="1125">
                <a:latin typeface="Times New Roman"/>
                <a:cs typeface="Times New Roman"/>
              </a:endParaRPr>
            </a:p>
          </p:txBody>
        </p:sp>
        <p:sp>
          <p:nvSpPr>
            <p:cNvPr id="22" name="object 19">
              <a:extLst>
                <a:ext uri="{FF2B5EF4-FFF2-40B4-BE49-F238E27FC236}">
                  <a16:creationId xmlns:a16="http://schemas.microsoft.com/office/drawing/2014/main" id="{33FFD822-C94F-0744-911B-27875AE2C49A}"/>
                </a:ext>
              </a:extLst>
            </p:cNvPr>
            <p:cNvSpPr txBox="1"/>
            <p:nvPr/>
          </p:nvSpPr>
          <p:spPr>
            <a:xfrm>
              <a:off x="4820014" y="3214117"/>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3</a:t>
              </a:r>
              <a:endParaRPr sz="1125">
                <a:latin typeface="Times New Roman"/>
                <a:cs typeface="Times New Roman"/>
              </a:endParaRPr>
            </a:p>
          </p:txBody>
        </p:sp>
        <p:sp>
          <p:nvSpPr>
            <p:cNvPr id="23" name="object 20">
              <a:extLst>
                <a:ext uri="{FF2B5EF4-FFF2-40B4-BE49-F238E27FC236}">
                  <a16:creationId xmlns:a16="http://schemas.microsoft.com/office/drawing/2014/main" id="{403E43CC-5455-7143-B8FC-14D0FF6F846F}"/>
                </a:ext>
              </a:extLst>
            </p:cNvPr>
            <p:cNvSpPr/>
            <p:nvPr/>
          </p:nvSpPr>
          <p:spPr>
            <a:xfrm>
              <a:off x="2826712" y="3725681"/>
              <a:ext cx="277118" cy="220532"/>
            </a:xfrm>
            <a:prstGeom prst="rect">
              <a:avLst/>
            </a:prstGeom>
            <a:blipFill>
              <a:blip r:embed="rId3" cstate="print"/>
              <a:stretch>
                <a:fillRect/>
              </a:stretch>
            </a:blipFill>
          </p:spPr>
          <p:txBody>
            <a:bodyPr wrap="square" lIns="0" tIns="0" rIns="0" bIns="0" rtlCol="0"/>
            <a:lstStyle/>
            <a:p>
              <a:endParaRPr sz="1350"/>
            </a:p>
          </p:txBody>
        </p:sp>
        <p:sp>
          <p:nvSpPr>
            <p:cNvPr id="24" name="object 21">
              <a:extLst>
                <a:ext uri="{FF2B5EF4-FFF2-40B4-BE49-F238E27FC236}">
                  <a16:creationId xmlns:a16="http://schemas.microsoft.com/office/drawing/2014/main" id="{C21CA0AE-DED2-8640-8A02-192A92B756B6}"/>
                </a:ext>
              </a:extLst>
            </p:cNvPr>
            <p:cNvSpPr/>
            <p:nvPr/>
          </p:nvSpPr>
          <p:spPr>
            <a:xfrm>
              <a:off x="2869362" y="3748721"/>
              <a:ext cx="191835" cy="142632"/>
            </a:xfrm>
            <a:prstGeom prst="rect">
              <a:avLst/>
            </a:prstGeom>
            <a:blipFill>
              <a:blip r:embed="rId7" cstate="print"/>
              <a:stretch>
                <a:fillRect/>
              </a:stretch>
            </a:blipFill>
          </p:spPr>
          <p:txBody>
            <a:bodyPr wrap="square" lIns="0" tIns="0" rIns="0" bIns="0" rtlCol="0"/>
            <a:lstStyle/>
            <a:p>
              <a:endParaRPr sz="1350"/>
            </a:p>
          </p:txBody>
        </p:sp>
        <p:sp>
          <p:nvSpPr>
            <p:cNvPr id="25" name="object 22">
              <a:extLst>
                <a:ext uri="{FF2B5EF4-FFF2-40B4-BE49-F238E27FC236}">
                  <a16:creationId xmlns:a16="http://schemas.microsoft.com/office/drawing/2014/main" id="{A6A3E24A-4F43-2F42-9E2F-48B5B4E38295}"/>
                </a:ext>
              </a:extLst>
            </p:cNvPr>
            <p:cNvSpPr/>
            <p:nvPr/>
          </p:nvSpPr>
          <p:spPr>
            <a:xfrm>
              <a:off x="2869346" y="3748721"/>
              <a:ext cx="191928" cy="142875"/>
            </a:xfrm>
            <a:custGeom>
              <a:avLst/>
              <a:gdLst/>
              <a:ahLst/>
              <a:cxnLst/>
              <a:rect l="l" t="t" r="r" b="b"/>
              <a:pathLst>
                <a:path w="255904" h="190500">
                  <a:moveTo>
                    <a:pt x="0" y="72632"/>
                  </a:moveTo>
                  <a:lnTo>
                    <a:pt x="97714" y="72644"/>
                  </a:lnTo>
                  <a:lnTo>
                    <a:pt x="127901" y="0"/>
                  </a:lnTo>
                  <a:lnTo>
                    <a:pt x="158088" y="72644"/>
                  </a:lnTo>
                  <a:lnTo>
                    <a:pt x="255802" y="72632"/>
                  </a:lnTo>
                  <a:lnTo>
                    <a:pt x="176752" y="117531"/>
                  </a:lnTo>
                  <a:lnTo>
                    <a:pt x="206950" y="190176"/>
                  </a:lnTo>
                  <a:lnTo>
                    <a:pt x="127901" y="145277"/>
                  </a:lnTo>
                  <a:lnTo>
                    <a:pt x="48851" y="190176"/>
                  </a:lnTo>
                  <a:lnTo>
                    <a:pt x="79049" y="117531"/>
                  </a:lnTo>
                  <a:lnTo>
                    <a:pt x="0" y="72632"/>
                  </a:lnTo>
                  <a:close/>
                </a:path>
              </a:pathLst>
            </a:custGeom>
            <a:ln w="8688">
              <a:solidFill>
                <a:srgbClr val="497DBA"/>
              </a:solidFill>
            </a:ln>
          </p:spPr>
          <p:txBody>
            <a:bodyPr wrap="square" lIns="0" tIns="0" rIns="0" bIns="0" rtlCol="0"/>
            <a:lstStyle/>
            <a:p>
              <a:endParaRPr sz="1350"/>
            </a:p>
          </p:txBody>
        </p:sp>
        <p:sp>
          <p:nvSpPr>
            <p:cNvPr id="26" name="object 23">
              <a:extLst>
                <a:ext uri="{FF2B5EF4-FFF2-40B4-BE49-F238E27FC236}">
                  <a16:creationId xmlns:a16="http://schemas.microsoft.com/office/drawing/2014/main" id="{F9FE6FFE-4326-744A-8E4A-726B9CCED8E1}"/>
                </a:ext>
              </a:extLst>
            </p:cNvPr>
            <p:cNvSpPr/>
            <p:nvPr/>
          </p:nvSpPr>
          <p:spPr>
            <a:xfrm>
              <a:off x="2903453" y="3576465"/>
              <a:ext cx="787657" cy="344512"/>
            </a:xfrm>
            <a:prstGeom prst="rect">
              <a:avLst/>
            </a:prstGeom>
            <a:blipFill>
              <a:blip r:embed="rId8" cstate="print"/>
              <a:stretch>
                <a:fillRect/>
              </a:stretch>
            </a:blipFill>
          </p:spPr>
          <p:txBody>
            <a:bodyPr wrap="square" lIns="0" tIns="0" rIns="0" bIns="0" rtlCol="0"/>
            <a:lstStyle/>
            <a:p>
              <a:endParaRPr sz="1350"/>
            </a:p>
          </p:txBody>
        </p:sp>
        <p:sp>
          <p:nvSpPr>
            <p:cNvPr id="27" name="object 24">
              <a:extLst>
                <a:ext uri="{FF2B5EF4-FFF2-40B4-BE49-F238E27FC236}">
                  <a16:creationId xmlns:a16="http://schemas.microsoft.com/office/drawing/2014/main" id="{A2126F3E-42BE-CB4A-8B15-26500690E2D8}"/>
                </a:ext>
              </a:extLst>
            </p:cNvPr>
            <p:cNvSpPr/>
            <p:nvPr/>
          </p:nvSpPr>
          <p:spPr>
            <a:xfrm>
              <a:off x="3013723" y="3593280"/>
              <a:ext cx="647700" cy="220980"/>
            </a:xfrm>
            <a:custGeom>
              <a:avLst/>
              <a:gdLst/>
              <a:ahLst/>
              <a:cxnLst/>
              <a:rect l="l" t="t" r="r" b="b"/>
              <a:pathLst>
                <a:path w="863600" h="294639">
                  <a:moveTo>
                    <a:pt x="84568" y="183178"/>
                  </a:moveTo>
                  <a:lnTo>
                    <a:pt x="76918" y="183361"/>
                  </a:lnTo>
                  <a:lnTo>
                    <a:pt x="0" y="266149"/>
                  </a:lnTo>
                  <a:lnTo>
                    <a:pt x="107875" y="294310"/>
                  </a:lnTo>
                  <a:lnTo>
                    <a:pt x="114447" y="290287"/>
                  </a:lnTo>
                  <a:lnTo>
                    <a:pt x="117728" y="276974"/>
                  </a:lnTo>
                  <a:lnTo>
                    <a:pt x="114446" y="271294"/>
                  </a:lnTo>
                  <a:lnTo>
                    <a:pt x="26373" y="271294"/>
                  </a:lnTo>
                  <a:lnTo>
                    <a:pt x="19706" y="247387"/>
                  </a:lnTo>
                  <a:lnTo>
                    <a:pt x="62655" y="234690"/>
                  </a:lnTo>
                  <a:lnTo>
                    <a:pt x="94374" y="200550"/>
                  </a:lnTo>
                  <a:lnTo>
                    <a:pt x="94208" y="192675"/>
                  </a:lnTo>
                  <a:lnTo>
                    <a:pt x="84568" y="183178"/>
                  </a:lnTo>
                  <a:close/>
                </a:path>
                <a:path w="863600" h="294639">
                  <a:moveTo>
                    <a:pt x="62655" y="234690"/>
                  </a:moveTo>
                  <a:lnTo>
                    <a:pt x="19706" y="247387"/>
                  </a:lnTo>
                  <a:lnTo>
                    <a:pt x="26373" y="271294"/>
                  </a:lnTo>
                  <a:lnTo>
                    <a:pt x="37754" y="267929"/>
                  </a:lnTo>
                  <a:lnTo>
                    <a:pt x="31773" y="267929"/>
                  </a:lnTo>
                  <a:lnTo>
                    <a:pt x="26018" y="247290"/>
                  </a:lnTo>
                  <a:lnTo>
                    <a:pt x="50949" y="247290"/>
                  </a:lnTo>
                  <a:lnTo>
                    <a:pt x="62655" y="234690"/>
                  </a:lnTo>
                  <a:close/>
                </a:path>
                <a:path w="863600" h="294639">
                  <a:moveTo>
                    <a:pt x="69327" y="258595"/>
                  </a:moveTo>
                  <a:lnTo>
                    <a:pt x="26373" y="271294"/>
                  </a:lnTo>
                  <a:lnTo>
                    <a:pt x="114446" y="271294"/>
                  </a:lnTo>
                  <a:lnTo>
                    <a:pt x="113820" y="270209"/>
                  </a:lnTo>
                  <a:lnTo>
                    <a:pt x="69327" y="258595"/>
                  </a:lnTo>
                  <a:close/>
                </a:path>
                <a:path w="863600" h="294639">
                  <a:moveTo>
                    <a:pt x="26018" y="247290"/>
                  </a:moveTo>
                  <a:lnTo>
                    <a:pt x="31773" y="267929"/>
                  </a:lnTo>
                  <a:lnTo>
                    <a:pt x="46083" y="252527"/>
                  </a:lnTo>
                  <a:lnTo>
                    <a:pt x="26018" y="247290"/>
                  </a:lnTo>
                  <a:close/>
                </a:path>
                <a:path w="863600" h="294639">
                  <a:moveTo>
                    <a:pt x="46083" y="252527"/>
                  </a:moveTo>
                  <a:lnTo>
                    <a:pt x="31773" y="267929"/>
                  </a:lnTo>
                  <a:lnTo>
                    <a:pt x="37754" y="267929"/>
                  </a:lnTo>
                  <a:lnTo>
                    <a:pt x="69327" y="258595"/>
                  </a:lnTo>
                  <a:lnTo>
                    <a:pt x="46083" y="252527"/>
                  </a:lnTo>
                  <a:close/>
                </a:path>
                <a:path w="863600" h="294639">
                  <a:moveTo>
                    <a:pt x="856522" y="0"/>
                  </a:moveTo>
                  <a:lnTo>
                    <a:pt x="62655" y="234690"/>
                  </a:lnTo>
                  <a:lnTo>
                    <a:pt x="46083" y="252527"/>
                  </a:lnTo>
                  <a:lnTo>
                    <a:pt x="69327" y="258595"/>
                  </a:lnTo>
                  <a:lnTo>
                    <a:pt x="863154" y="23906"/>
                  </a:lnTo>
                  <a:lnTo>
                    <a:pt x="856522" y="0"/>
                  </a:lnTo>
                  <a:close/>
                </a:path>
                <a:path w="863600" h="294639">
                  <a:moveTo>
                    <a:pt x="50949" y="247290"/>
                  </a:moveTo>
                  <a:lnTo>
                    <a:pt x="26018" y="247290"/>
                  </a:lnTo>
                  <a:lnTo>
                    <a:pt x="46083" y="252527"/>
                  </a:lnTo>
                  <a:lnTo>
                    <a:pt x="50949" y="247290"/>
                  </a:lnTo>
                  <a:close/>
                </a:path>
              </a:pathLst>
            </a:custGeom>
            <a:solidFill>
              <a:srgbClr val="9BBA58"/>
            </a:solidFill>
          </p:spPr>
          <p:txBody>
            <a:bodyPr wrap="square" lIns="0" tIns="0" rIns="0" bIns="0" rtlCol="0"/>
            <a:lstStyle/>
            <a:p>
              <a:endParaRPr sz="1350"/>
            </a:p>
          </p:txBody>
        </p:sp>
        <p:sp>
          <p:nvSpPr>
            <p:cNvPr id="28" name="object 25">
              <a:extLst>
                <a:ext uri="{FF2B5EF4-FFF2-40B4-BE49-F238E27FC236}">
                  <a16:creationId xmlns:a16="http://schemas.microsoft.com/office/drawing/2014/main" id="{C15A6B86-2B31-0647-83D4-DAD83E8638A8}"/>
                </a:ext>
              </a:extLst>
            </p:cNvPr>
            <p:cNvSpPr/>
            <p:nvPr/>
          </p:nvSpPr>
          <p:spPr>
            <a:xfrm>
              <a:off x="3578131" y="3530384"/>
              <a:ext cx="277118" cy="220532"/>
            </a:xfrm>
            <a:prstGeom prst="rect">
              <a:avLst/>
            </a:prstGeom>
            <a:blipFill>
              <a:blip r:embed="rId3" cstate="print"/>
              <a:stretch>
                <a:fillRect/>
              </a:stretch>
            </a:blipFill>
          </p:spPr>
          <p:txBody>
            <a:bodyPr wrap="square" lIns="0" tIns="0" rIns="0" bIns="0" rtlCol="0"/>
            <a:lstStyle/>
            <a:p>
              <a:endParaRPr sz="1350"/>
            </a:p>
          </p:txBody>
        </p:sp>
        <p:sp>
          <p:nvSpPr>
            <p:cNvPr id="29" name="object 26">
              <a:extLst>
                <a:ext uri="{FF2B5EF4-FFF2-40B4-BE49-F238E27FC236}">
                  <a16:creationId xmlns:a16="http://schemas.microsoft.com/office/drawing/2014/main" id="{CE4F8B48-9819-7944-8F4A-3DDC65F99D56}"/>
                </a:ext>
              </a:extLst>
            </p:cNvPr>
            <p:cNvSpPr/>
            <p:nvPr/>
          </p:nvSpPr>
          <p:spPr>
            <a:xfrm>
              <a:off x="3620780" y="3553425"/>
              <a:ext cx="191835" cy="142632"/>
            </a:xfrm>
            <a:prstGeom prst="rect">
              <a:avLst/>
            </a:prstGeom>
            <a:blipFill>
              <a:blip r:embed="rId9" cstate="print"/>
              <a:stretch>
                <a:fillRect/>
              </a:stretch>
            </a:blipFill>
          </p:spPr>
          <p:txBody>
            <a:bodyPr wrap="square" lIns="0" tIns="0" rIns="0" bIns="0" rtlCol="0"/>
            <a:lstStyle/>
            <a:p>
              <a:endParaRPr sz="1350"/>
            </a:p>
          </p:txBody>
        </p:sp>
        <p:sp>
          <p:nvSpPr>
            <p:cNvPr id="30" name="object 27">
              <a:extLst>
                <a:ext uri="{FF2B5EF4-FFF2-40B4-BE49-F238E27FC236}">
                  <a16:creationId xmlns:a16="http://schemas.microsoft.com/office/drawing/2014/main" id="{27C12D5F-2759-C146-9346-DC06BDD0DA84}"/>
                </a:ext>
              </a:extLst>
            </p:cNvPr>
            <p:cNvSpPr/>
            <p:nvPr/>
          </p:nvSpPr>
          <p:spPr>
            <a:xfrm>
              <a:off x="3620765" y="3553425"/>
              <a:ext cx="191928" cy="142875"/>
            </a:xfrm>
            <a:custGeom>
              <a:avLst/>
              <a:gdLst/>
              <a:ahLst/>
              <a:cxnLst/>
              <a:rect l="l" t="t" r="r" b="b"/>
              <a:pathLst>
                <a:path w="255904" h="190500">
                  <a:moveTo>
                    <a:pt x="0" y="72632"/>
                  </a:moveTo>
                  <a:lnTo>
                    <a:pt x="97702" y="72644"/>
                  </a:lnTo>
                  <a:lnTo>
                    <a:pt x="127901" y="0"/>
                  </a:lnTo>
                  <a:lnTo>
                    <a:pt x="158099" y="72644"/>
                  </a:lnTo>
                  <a:lnTo>
                    <a:pt x="255802" y="72632"/>
                  </a:lnTo>
                  <a:lnTo>
                    <a:pt x="176811" y="117531"/>
                  </a:lnTo>
                  <a:lnTo>
                    <a:pt x="206891" y="190176"/>
                  </a:lnTo>
                  <a:lnTo>
                    <a:pt x="127901" y="145277"/>
                  </a:lnTo>
                  <a:lnTo>
                    <a:pt x="48910" y="190176"/>
                  </a:lnTo>
                  <a:lnTo>
                    <a:pt x="78990" y="117531"/>
                  </a:lnTo>
                  <a:lnTo>
                    <a:pt x="0" y="72632"/>
                  </a:lnTo>
                  <a:close/>
                </a:path>
              </a:pathLst>
            </a:custGeom>
            <a:ln w="8688">
              <a:solidFill>
                <a:srgbClr val="497DBA"/>
              </a:solidFill>
            </a:ln>
          </p:spPr>
          <p:txBody>
            <a:bodyPr wrap="square" lIns="0" tIns="0" rIns="0" bIns="0" rtlCol="0"/>
            <a:lstStyle/>
            <a:p>
              <a:endParaRPr sz="1350"/>
            </a:p>
          </p:txBody>
        </p:sp>
        <p:sp>
          <p:nvSpPr>
            <p:cNvPr id="31" name="object 28">
              <a:extLst>
                <a:ext uri="{FF2B5EF4-FFF2-40B4-BE49-F238E27FC236}">
                  <a16:creationId xmlns:a16="http://schemas.microsoft.com/office/drawing/2014/main" id="{4B85CB52-62BC-3E49-BB4A-55334AECE01F}"/>
                </a:ext>
              </a:extLst>
            </p:cNvPr>
            <p:cNvSpPr/>
            <p:nvPr/>
          </p:nvSpPr>
          <p:spPr>
            <a:xfrm>
              <a:off x="2986589" y="3556716"/>
              <a:ext cx="814303" cy="352192"/>
            </a:xfrm>
            <a:prstGeom prst="rect">
              <a:avLst/>
            </a:prstGeom>
            <a:blipFill>
              <a:blip r:embed="rId10" cstate="print"/>
              <a:stretch>
                <a:fillRect/>
              </a:stretch>
            </a:blipFill>
          </p:spPr>
          <p:txBody>
            <a:bodyPr wrap="square" lIns="0" tIns="0" rIns="0" bIns="0" rtlCol="0"/>
            <a:lstStyle/>
            <a:p>
              <a:endParaRPr sz="1350"/>
            </a:p>
          </p:txBody>
        </p:sp>
        <p:sp>
          <p:nvSpPr>
            <p:cNvPr id="32" name="object 29">
              <a:extLst>
                <a:ext uri="{FF2B5EF4-FFF2-40B4-BE49-F238E27FC236}">
                  <a16:creationId xmlns:a16="http://schemas.microsoft.com/office/drawing/2014/main" id="{4D85BAF1-9714-AE4F-95B1-312194317849}"/>
                </a:ext>
              </a:extLst>
            </p:cNvPr>
            <p:cNvSpPr/>
            <p:nvPr/>
          </p:nvSpPr>
          <p:spPr>
            <a:xfrm>
              <a:off x="3016583" y="3634963"/>
              <a:ext cx="674370" cy="229553"/>
            </a:xfrm>
            <a:custGeom>
              <a:avLst/>
              <a:gdLst/>
              <a:ahLst/>
              <a:cxnLst/>
              <a:rect l="l" t="t" r="r" b="b"/>
              <a:pathLst>
                <a:path w="899160" h="306070">
                  <a:moveTo>
                    <a:pt x="829403" y="35684"/>
                  </a:moveTo>
                  <a:lnTo>
                    <a:pt x="0" y="281875"/>
                  </a:lnTo>
                  <a:lnTo>
                    <a:pt x="6702" y="305769"/>
                  </a:lnTo>
                  <a:lnTo>
                    <a:pt x="836084" y="59564"/>
                  </a:lnTo>
                  <a:lnTo>
                    <a:pt x="852627" y="41715"/>
                  </a:lnTo>
                  <a:lnTo>
                    <a:pt x="829403" y="35684"/>
                  </a:lnTo>
                  <a:close/>
                </a:path>
                <a:path w="899160" h="306070">
                  <a:moveTo>
                    <a:pt x="878966" y="22930"/>
                  </a:moveTo>
                  <a:lnTo>
                    <a:pt x="872367" y="22930"/>
                  </a:lnTo>
                  <a:lnTo>
                    <a:pt x="878999" y="46824"/>
                  </a:lnTo>
                  <a:lnTo>
                    <a:pt x="836084" y="59564"/>
                  </a:lnTo>
                  <a:lnTo>
                    <a:pt x="804390" y="93759"/>
                  </a:lnTo>
                  <a:lnTo>
                    <a:pt x="804627" y="101622"/>
                  </a:lnTo>
                  <a:lnTo>
                    <a:pt x="809364" y="106364"/>
                  </a:lnTo>
                  <a:lnTo>
                    <a:pt x="814220" y="111106"/>
                  </a:lnTo>
                  <a:lnTo>
                    <a:pt x="821918" y="110924"/>
                  </a:lnTo>
                  <a:lnTo>
                    <a:pt x="898658" y="28051"/>
                  </a:lnTo>
                  <a:lnTo>
                    <a:pt x="878966" y="22930"/>
                  </a:lnTo>
                  <a:close/>
                </a:path>
                <a:path w="899160" h="306070">
                  <a:moveTo>
                    <a:pt x="852627" y="41715"/>
                  </a:moveTo>
                  <a:lnTo>
                    <a:pt x="836084" y="59564"/>
                  </a:lnTo>
                  <a:lnTo>
                    <a:pt x="878630" y="46934"/>
                  </a:lnTo>
                  <a:lnTo>
                    <a:pt x="872723" y="46934"/>
                  </a:lnTo>
                  <a:lnTo>
                    <a:pt x="852627" y="41715"/>
                  </a:lnTo>
                  <a:close/>
                </a:path>
                <a:path w="899160" h="306070">
                  <a:moveTo>
                    <a:pt x="866920" y="26295"/>
                  </a:moveTo>
                  <a:lnTo>
                    <a:pt x="852627" y="41715"/>
                  </a:lnTo>
                  <a:lnTo>
                    <a:pt x="872723" y="46934"/>
                  </a:lnTo>
                  <a:lnTo>
                    <a:pt x="866920" y="26295"/>
                  </a:lnTo>
                  <a:close/>
                </a:path>
                <a:path w="899160" h="306070">
                  <a:moveTo>
                    <a:pt x="873301" y="26295"/>
                  </a:moveTo>
                  <a:lnTo>
                    <a:pt x="866920" y="26295"/>
                  </a:lnTo>
                  <a:lnTo>
                    <a:pt x="872723" y="46934"/>
                  </a:lnTo>
                  <a:lnTo>
                    <a:pt x="878630" y="46934"/>
                  </a:lnTo>
                  <a:lnTo>
                    <a:pt x="878999" y="46824"/>
                  </a:lnTo>
                  <a:lnTo>
                    <a:pt x="873301" y="26295"/>
                  </a:lnTo>
                  <a:close/>
                </a:path>
                <a:path w="899160" h="306070">
                  <a:moveTo>
                    <a:pt x="872367" y="22930"/>
                  </a:moveTo>
                  <a:lnTo>
                    <a:pt x="829403" y="35684"/>
                  </a:lnTo>
                  <a:lnTo>
                    <a:pt x="852627" y="41715"/>
                  </a:lnTo>
                  <a:lnTo>
                    <a:pt x="866920" y="26295"/>
                  </a:lnTo>
                  <a:lnTo>
                    <a:pt x="873301" y="26295"/>
                  </a:lnTo>
                  <a:lnTo>
                    <a:pt x="872367" y="22930"/>
                  </a:lnTo>
                  <a:close/>
                </a:path>
                <a:path w="899160" h="306070">
                  <a:moveTo>
                    <a:pt x="790771" y="0"/>
                  </a:moveTo>
                  <a:lnTo>
                    <a:pt x="784258" y="4035"/>
                  </a:lnTo>
                  <a:lnTo>
                    <a:pt x="780942" y="17347"/>
                  </a:lnTo>
                  <a:lnTo>
                    <a:pt x="784850" y="24113"/>
                  </a:lnTo>
                  <a:lnTo>
                    <a:pt x="829403" y="35684"/>
                  </a:lnTo>
                  <a:lnTo>
                    <a:pt x="872367" y="22930"/>
                  </a:lnTo>
                  <a:lnTo>
                    <a:pt x="878966" y="22930"/>
                  </a:lnTo>
                  <a:lnTo>
                    <a:pt x="790771" y="0"/>
                  </a:lnTo>
                  <a:close/>
                </a:path>
              </a:pathLst>
            </a:custGeom>
            <a:solidFill>
              <a:srgbClr val="9BBA58"/>
            </a:solidFill>
          </p:spPr>
          <p:txBody>
            <a:bodyPr wrap="square" lIns="0" tIns="0" rIns="0" bIns="0" rtlCol="0"/>
            <a:lstStyle/>
            <a:p>
              <a:endParaRPr sz="1350"/>
            </a:p>
          </p:txBody>
        </p:sp>
        <p:sp>
          <p:nvSpPr>
            <p:cNvPr id="33" name="object 30">
              <a:extLst>
                <a:ext uri="{FF2B5EF4-FFF2-40B4-BE49-F238E27FC236}">
                  <a16:creationId xmlns:a16="http://schemas.microsoft.com/office/drawing/2014/main" id="{842756BD-63B5-7A4E-89BD-51FD2215350F}"/>
                </a:ext>
              </a:extLst>
            </p:cNvPr>
            <p:cNvSpPr/>
            <p:nvPr/>
          </p:nvSpPr>
          <p:spPr>
            <a:xfrm>
              <a:off x="3749732" y="3134305"/>
              <a:ext cx="2182844" cy="526643"/>
            </a:xfrm>
            <a:prstGeom prst="rect">
              <a:avLst/>
            </a:prstGeom>
            <a:blipFill>
              <a:blip r:embed="rId11" cstate="print"/>
              <a:stretch>
                <a:fillRect/>
              </a:stretch>
            </a:blipFill>
          </p:spPr>
          <p:txBody>
            <a:bodyPr wrap="square" lIns="0" tIns="0" rIns="0" bIns="0" rtlCol="0"/>
            <a:lstStyle/>
            <a:p>
              <a:endParaRPr sz="1350"/>
            </a:p>
          </p:txBody>
        </p:sp>
        <p:sp>
          <p:nvSpPr>
            <p:cNvPr id="34" name="object 31">
              <a:extLst>
                <a:ext uri="{FF2B5EF4-FFF2-40B4-BE49-F238E27FC236}">
                  <a16:creationId xmlns:a16="http://schemas.microsoft.com/office/drawing/2014/main" id="{50A751FB-4125-9A4F-B774-057EC93DE1E1}"/>
                </a:ext>
              </a:extLst>
            </p:cNvPr>
            <p:cNvSpPr/>
            <p:nvPr/>
          </p:nvSpPr>
          <p:spPr>
            <a:xfrm>
              <a:off x="3779575" y="3203985"/>
              <a:ext cx="2042636" cy="411956"/>
            </a:xfrm>
            <a:custGeom>
              <a:avLst/>
              <a:gdLst/>
              <a:ahLst/>
              <a:cxnLst/>
              <a:rect l="l" t="t" r="r" b="b"/>
              <a:pathLst>
                <a:path w="2723515" h="549275">
                  <a:moveTo>
                    <a:pt x="2653419" y="39593"/>
                  </a:moveTo>
                  <a:lnTo>
                    <a:pt x="0" y="524631"/>
                  </a:lnTo>
                  <a:lnTo>
                    <a:pt x="4263" y="549110"/>
                  </a:lnTo>
                  <a:lnTo>
                    <a:pt x="2657454" y="64138"/>
                  </a:lnTo>
                  <a:lnTo>
                    <a:pt x="2675803" y="48082"/>
                  </a:lnTo>
                  <a:lnTo>
                    <a:pt x="2653419" y="39593"/>
                  </a:lnTo>
                  <a:close/>
                </a:path>
                <a:path w="2723515" h="549275">
                  <a:moveTo>
                    <a:pt x="2702066" y="31574"/>
                  </a:moveTo>
                  <a:lnTo>
                    <a:pt x="2697290" y="31574"/>
                  </a:lnTo>
                  <a:lnTo>
                    <a:pt x="2701553" y="56077"/>
                  </a:lnTo>
                  <a:lnTo>
                    <a:pt x="2657454" y="64138"/>
                  </a:lnTo>
                  <a:lnTo>
                    <a:pt x="2627655" y="90211"/>
                  </a:lnTo>
                  <a:lnTo>
                    <a:pt x="2622563" y="94600"/>
                  </a:lnTo>
                  <a:lnTo>
                    <a:pt x="2621971" y="102524"/>
                  </a:lnTo>
                  <a:lnTo>
                    <a:pt x="2626234" y="107766"/>
                  </a:lnTo>
                  <a:lnTo>
                    <a:pt x="2630616" y="113008"/>
                  </a:lnTo>
                  <a:lnTo>
                    <a:pt x="2638195" y="113618"/>
                  </a:lnTo>
                  <a:lnTo>
                    <a:pt x="2643287" y="109107"/>
                  </a:lnTo>
                  <a:lnTo>
                    <a:pt x="2722989" y="39498"/>
                  </a:lnTo>
                  <a:lnTo>
                    <a:pt x="2702066" y="31574"/>
                  </a:lnTo>
                  <a:close/>
                </a:path>
                <a:path w="2723515" h="549275">
                  <a:moveTo>
                    <a:pt x="2675803" y="48082"/>
                  </a:moveTo>
                  <a:lnTo>
                    <a:pt x="2657454" y="64138"/>
                  </a:lnTo>
                  <a:lnTo>
                    <a:pt x="2701553" y="56077"/>
                  </a:lnTo>
                  <a:lnTo>
                    <a:pt x="2701447" y="55468"/>
                  </a:lnTo>
                  <a:lnTo>
                    <a:pt x="2695277" y="55468"/>
                  </a:lnTo>
                  <a:lnTo>
                    <a:pt x="2675803" y="48082"/>
                  </a:lnTo>
                  <a:close/>
                </a:path>
                <a:path w="2723515" h="549275">
                  <a:moveTo>
                    <a:pt x="2691606" y="34256"/>
                  </a:moveTo>
                  <a:lnTo>
                    <a:pt x="2675803" y="48082"/>
                  </a:lnTo>
                  <a:lnTo>
                    <a:pt x="2695277" y="55468"/>
                  </a:lnTo>
                  <a:lnTo>
                    <a:pt x="2691606" y="34256"/>
                  </a:lnTo>
                  <a:close/>
                </a:path>
                <a:path w="2723515" h="549275">
                  <a:moveTo>
                    <a:pt x="2697757" y="34256"/>
                  </a:moveTo>
                  <a:lnTo>
                    <a:pt x="2691606" y="34256"/>
                  </a:lnTo>
                  <a:lnTo>
                    <a:pt x="2695277" y="55468"/>
                  </a:lnTo>
                  <a:lnTo>
                    <a:pt x="2701447" y="55468"/>
                  </a:lnTo>
                  <a:lnTo>
                    <a:pt x="2697757" y="34256"/>
                  </a:lnTo>
                  <a:close/>
                </a:path>
                <a:path w="2723515" h="549275">
                  <a:moveTo>
                    <a:pt x="2697290" y="31574"/>
                  </a:moveTo>
                  <a:lnTo>
                    <a:pt x="2653419" y="39593"/>
                  </a:lnTo>
                  <a:lnTo>
                    <a:pt x="2675803" y="48082"/>
                  </a:lnTo>
                  <a:lnTo>
                    <a:pt x="2691606" y="34256"/>
                  </a:lnTo>
                  <a:lnTo>
                    <a:pt x="2697757" y="34256"/>
                  </a:lnTo>
                  <a:lnTo>
                    <a:pt x="2697290" y="31574"/>
                  </a:lnTo>
                  <a:close/>
                </a:path>
                <a:path w="2723515" h="549275">
                  <a:moveTo>
                    <a:pt x="2618536" y="0"/>
                  </a:moveTo>
                  <a:lnTo>
                    <a:pt x="2611667" y="3291"/>
                  </a:lnTo>
                  <a:lnTo>
                    <a:pt x="2609299" y="9752"/>
                  </a:lnTo>
                  <a:lnTo>
                    <a:pt x="2607049" y="16091"/>
                  </a:lnTo>
                  <a:lnTo>
                    <a:pt x="2610246" y="23284"/>
                  </a:lnTo>
                  <a:lnTo>
                    <a:pt x="2616523" y="25600"/>
                  </a:lnTo>
                  <a:lnTo>
                    <a:pt x="2653419" y="39593"/>
                  </a:lnTo>
                  <a:lnTo>
                    <a:pt x="2697290" y="31574"/>
                  </a:lnTo>
                  <a:lnTo>
                    <a:pt x="2702066" y="31574"/>
                  </a:lnTo>
                  <a:lnTo>
                    <a:pt x="2618536" y="0"/>
                  </a:lnTo>
                  <a:close/>
                </a:path>
              </a:pathLst>
            </a:custGeom>
            <a:solidFill>
              <a:srgbClr val="9BBA58"/>
            </a:solidFill>
          </p:spPr>
          <p:txBody>
            <a:bodyPr wrap="square" lIns="0" tIns="0" rIns="0" bIns="0" rtlCol="0"/>
            <a:lstStyle/>
            <a:p>
              <a:endParaRPr sz="1350"/>
            </a:p>
          </p:txBody>
        </p:sp>
        <p:sp>
          <p:nvSpPr>
            <p:cNvPr id="35" name="object 32">
              <a:extLst>
                <a:ext uri="{FF2B5EF4-FFF2-40B4-BE49-F238E27FC236}">
                  <a16:creationId xmlns:a16="http://schemas.microsoft.com/office/drawing/2014/main" id="{631C3794-E514-7D47-B644-DF162CA6E754}"/>
                </a:ext>
              </a:extLst>
            </p:cNvPr>
            <p:cNvSpPr txBox="1"/>
            <p:nvPr/>
          </p:nvSpPr>
          <p:spPr>
            <a:xfrm>
              <a:off x="5921295" y="3050364"/>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4</a:t>
              </a:r>
              <a:endParaRPr sz="1125">
                <a:latin typeface="Times New Roman"/>
                <a:cs typeface="Times New Roman"/>
              </a:endParaRPr>
            </a:p>
          </p:txBody>
        </p:sp>
        <p:sp>
          <p:nvSpPr>
            <p:cNvPr id="36" name="object 33">
              <a:extLst>
                <a:ext uri="{FF2B5EF4-FFF2-40B4-BE49-F238E27FC236}">
                  <a16:creationId xmlns:a16="http://schemas.microsoft.com/office/drawing/2014/main" id="{021DB290-C0EF-2F42-91E2-4B2BF6B4596A}"/>
                </a:ext>
              </a:extLst>
            </p:cNvPr>
            <p:cNvSpPr txBox="1"/>
            <p:nvPr/>
          </p:nvSpPr>
          <p:spPr>
            <a:xfrm>
              <a:off x="4926598" y="3446690"/>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5</a:t>
              </a:r>
              <a:endParaRPr sz="1125">
                <a:latin typeface="Times New Roman"/>
                <a:cs typeface="Times New Roman"/>
              </a:endParaRPr>
            </a:p>
          </p:txBody>
        </p:sp>
        <p:sp>
          <p:nvSpPr>
            <p:cNvPr id="37" name="object 34">
              <a:extLst>
                <a:ext uri="{FF2B5EF4-FFF2-40B4-BE49-F238E27FC236}">
                  <a16:creationId xmlns:a16="http://schemas.microsoft.com/office/drawing/2014/main" id="{56456C6E-3A50-EB46-A338-EF9BC26A5614}"/>
                </a:ext>
              </a:extLst>
            </p:cNvPr>
            <p:cNvSpPr txBox="1"/>
            <p:nvPr/>
          </p:nvSpPr>
          <p:spPr>
            <a:xfrm>
              <a:off x="4175179" y="3609072"/>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6</a:t>
              </a:r>
              <a:endParaRPr sz="1125">
                <a:latin typeface="Times New Roman"/>
                <a:cs typeface="Times New Roman"/>
              </a:endParaRPr>
            </a:p>
          </p:txBody>
        </p:sp>
      </p:grpSp>
      <p:sp>
        <p:nvSpPr>
          <p:cNvPr id="38" name="object 36">
            <a:extLst>
              <a:ext uri="{FF2B5EF4-FFF2-40B4-BE49-F238E27FC236}">
                <a16:creationId xmlns:a16="http://schemas.microsoft.com/office/drawing/2014/main" id="{54811225-103C-1D4C-88D7-91437710D45E}"/>
              </a:ext>
            </a:extLst>
          </p:cNvPr>
          <p:cNvSpPr txBox="1"/>
          <p:nvPr/>
        </p:nvSpPr>
        <p:spPr>
          <a:xfrm rot="16200000">
            <a:off x="661168" y="2637264"/>
            <a:ext cx="2396783" cy="171201"/>
          </a:xfrm>
          <a:prstGeom prst="rect">
            <a:avLst/>
          </a:prstGeom>
        </p:spPr>
        <p:txBody>
          <a:bodyPr vert="horz" wrap="square" lIns="0" tIns="9525" rIns="0" bIns="0" rtlCol="0">
            <a:spAutoFit/>
          </a:bodyPr>
          <a:lstStyle/>
          <a:p>
            <a:pPr marR="1046321" algn="r">
              <a:spcBef>
                <a:spcPts val="75"/>
              </a:spcBef>
            </a:pPr>
            <a:r>
              <a:rPr sz="1050" spc="-4" dirty="0">
                <a:latin typeface="Trebuchet MS" panose="020B0703020202090204" pitchFamily="34" charset="0"/>
                <a:cs typeface="Georgia"/>
              </a:rPr>
              <a:t>Source, </a:t>
            </a:r>
            <a:r>
              <a:rPr sz="1050" dirty="0">
                <a:latin typeface="Trebuchet MS" panose="020B0703020202090204" pitchFamily="34" charset="0"/>
                <a:cs typeface="Georgia"/>
              </a:rPr>
              <a:t>J. </a:t>
            </a:r>
            <a:r>
              <a:rPr sz="1050" spc="-4" dirty="0">
                <a:latin typeface="Trebuchet MS" panose="020B0703020202090204" pitchFamily="34" charset="0"/>
                <a:cs typeface="Georgia"/>
              </a:rPr>
              <a:t>Bruce</a:t>
            </a:r>
            <a:r>
              <a:rPr sz="1050" spc="-68" dirty="0">
                <a:latin typeface="Trebuchet MS" panose="020B0703020202090204" pitchFamily="34" charset="0"/>
                <a:cs typeface="Georgia"/>
              </a:rPr>
              <a:t> </a:t>
            </a:r>
            <a:r>
              <a:rPr sz="1050" spc="-4" dirty="0">
                <a:latin typeface="Trebuchet MS" panose="020B0703020202090204" pitchFamily="34" charset="0"/>
                <a:cs typeface="Georgia"/>
              </a:rPr>
              <a:t>Jones</a:t>
            </a:r>
            <a:endParaRPr sz="1050" dirty="0">
              <a:latin typeface="Trebuchet MS" panose="020B0703020202090204" pitchFamily="34" charset="0"/>
              <a:cs typeface="Georgia"/>
            </a:endParaRPr>
          </a:p>
        </p:txBody>
      </p:sp>
    </p:spTree>
    <p:extLst>
      <p:ext uri="{BB962C8B-B14F-4D97-AF65-F5344CB8AC3E}">
        <p14:creationId xmlns:p14="http://schemas.microsoft.com/office/powerpoint/2010/main" val="3356308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7E536-1BFA-9949-B203-E4D184AAE2CA}"/>
              </a:ext>
            </a:extLst>
          </p:cNvPr>
          <p:cNvSpPr>
            <a:spLocks noGrp="1"/>
          </p:cNvSpPr>
          <p:nvPr>
            <p:ph type="title"/>
          </p:nvPr>
        </p:nvSpPr>
        <p:spPr/>
        <p:txBody>
          <a:bodyPr/>
          <a:lstStyle/>
          <a:p>
            <a:pPr marL="9525" defTabSz="914400" eaLnBrk="0" hangingPunct="0">
              <a:spcBef>
                <a:spcPts val="75"/>
              </a:spcBef>
            </a:pPr>
            <a:r>
              <a:rPr lang="en-US" dirty="0"/>
              <a:t>L </a:t>
            </a:r>
            <a:r>
              <a:rPr lang="en-US" spc="-4" dirty="0"/>
              <a:t>VISA ACQUISITION</a:t>
            </a:r>
            <a:r>
              <a:rPr lang="en-US" spc="-90" dirty="0"/>
              <a:t> </a:t>
            </a:r>
            <a:r>
              <a:rPr lang="en-US" spc="-4" dirty="0"/>
              <a:t>MAP</a:t>
            </a:r>
            <a:br>
              <a:rPr lang="en-US" spc="-4" dirty="0"/>
            </a:br>
            <a:r>
              <a:rPr lang="en-US" sz="1800" dirty="0">
                <a:solidFill>
                  <a:srgbClr val="FF0000"/>
                </a:solidFill>
                <a:latin typeface="Trebuchet MS" panose="020B0703020202090204" pitchFamily="34" charset="0"/>
                <a:ea typeface="+mn-ea"/>
                <a:cs typeface="Georgia"/>
              </a:rPr>
              <a:t>8 </a:t>
            </a:r>
            <a:r>
              <a:rPr lang="en-US" sz="1800" spc="-4" dirty="0">
                <a:solidFill>
                  <a:srgbClr val="FF0000"/>
                </a:solidFill>
                <a:latin typeface="Trebuchet MS" panose="020B0703020202090204" pitchFamily="34" charset="0"/>
                <a:ea typeface="+mn-ea"/>
                <a:cs typeface="Georgia"/>
              </a:rPr>
              <a:t>CFR </a:t>
            </a:r>
            <a:r>
              <a:rPr lang="en-US" sz="1800" dirty="0">
                <a:solidFill>
                  <a:srgbClr val="FF0000"/>
                </a:solidFill>
                <a:latin typeface="Trebuchet MS" panose="020B0703020202090204" pitchFamily="34" charset="0"/>
                <a:ea typeface="+mn-ea"/>
                <a:cs typeface="Georgia"/>
              </a:rPr>
              <a:t>§ </a:t>
            </a:r>
            <a:r>
              <a:rPr lang="en-US" sz="1800" spc="-4" dirty="0">
                <a:solidFill>
                  <a:srgbClr val="FF0000"/>
                </a:solidFill>
                <a:latin typeface="Trebuchet MS" panose="020B0703020202090204" pitchFamily="34" charset="0"/>
                <a:ea typeface="+mn-ea"/>
                <a:cs typeface="Georgia"/>
              </a:rPr>
              <a:t>214.2(L) </a:t>
            </a:r>
            <a:r>
              <a:rPr lang="en-US" sz="1800" dirty="0">
                <a:solidFill>
                  <a:srgbClr val="FF0000"/>
                </a:solidFill>
                <a:latin typeface="Trebuchet MS" panose="020B0703020202090204" pitchFamily="34" charset="0"/>
                <a:ea typeface="+mn-ea"/>
                <a:cs typeface="Georgia"/>
              </a:rPr>
              <a:t>| 9 </a:t>
            </a:r>
            <a:r>
              <a:rPr lang="en-US" sz="1800" spc="-4" dirty="0">
                <a:solidFill>
                  <a:srgbClr val="FF0000"/>
                </a:solidFill>
                <a:latin typeface="Trebuchet MS" panose="020B0703020202090204" pitchFamily="34" charset="0"/>
                <a:ea typeface="+mn-ea"/>
                <a:cs typeface="Georgia"/>
              </a:rPr>
              <a:t>FAM</a:t>
            </a:r>
            <a:r>
              <a:rPr lang="en-US" sz="1800" spc="-49" dirty="0">
                <a:solidFill>
                  <a:srgbClr val="FF0000"/>
                </a:solidFill>
                <a:latin typeface="Trebuchet MS" panose="020B0703020202090204" pitchFamily="34" charset="0"/>
                <a:ea typeface="+mn-ea"/>
                <a:cs typeface="Georgia"/>
              </a:rPr>
              <a:t> </a:t>
            </a:r>
            <a:r>
              <a:rPr lang="en-US" sz="1800" spc="-4" dirty="0">
                <a:solidFill>
                  <a:srgbClr val="FF0000"/>
                </a:solidFill>
                <a:latin typeface="Trebuchet MS" panose="020B0703020202090204" pitchFamily="34" charset="0"/>
                <a:ea typeface="+mn-ea"/>
                <a:cs typeface="Georgia"/>
              </a:rPr>
              <a:t>402.12</a:t>
            </a:r>
            <a:endParaRPr lang="en-US" dirty="0"/>
          </a:p>
        </p:txBody>
      </p:sp>
      <p:sp>
        <p:nvSpPr>
          <p:cNvPr id="4" name="Content Placeholder 3">
            <a:extLst>
              <a:ext uri="{FF2B5EF4-FFF2-40B4-BE49-F238E27FC236}">
                <a16:creationId xmlns:a16="http://schemas.microsoft.com/office/drawing/2014/main" id="{B3396334-7757-3F4E-9A3B-62772F6545FB}"/>
              </a:ext>
            </a:extLst>
          </p:cNvPr>
          <p:cNvSpPr>
            <a:spLocks noGrp="1"/>
          </p:cNvSpPr>
          <p:nvPr>
            <p:ph sz="half" idx="1"/>
          </p:nvPr>
        </p:nvSpPr>
        <p:spPr>
          <a:xfrm>
            <a:off x="1981200" y="4122324"/>
            <a:ext cx="8229600" cy="1801654"/>
          </a:xfrm>
        </p:spPr>
        <p:txBody>
          <a:bodyPr/>
          <a:lstStyle/>
          <a:p>
            <a:pPr marL="9525" indent="0" defTabSz="914400" eaLnBrk="0" hangingPunct="0">
              <a:spcBef>
                <a:spcPct val="0"/>
              </a:spcBef>
              <a:buNone/>
            </a:pPr>
            <a:r>
              <a:rPr lang="en-US" sz="1600" b="1" dirty="0">
                <a:solidFill>
                  <a:prstClr val="black"/>
                </a:solidFill>
                <a:latin typeface="Trebuchet MS" panose="020B0703020202090204" pitchFamily="34" charset="0"/>
                <a:cs typeface="Georgia"/>
              </a:rPr>
              <a:t>Step 5: </a:t>
            </a:r>
            <a:r>
              <a:rPr lang="en-US" sz="1600" dirty="0">
                <a:solidFill>
                  <a:prstClr val="black"/>
                </a:solidFill>
                <a:latin typeface="Trebuchet MS" panose="020B0703020202090204" pitchFamily="34" charset="0"/>
                <a:cs typeface="Georgia"/>
              </a:rPr>
              <a:t>With L visa </a:t>
            </a:r>
            <a:r>
              <a:rPr lang="en-US" sz="1600" spc="-4" dirty="0">
                <a:solidFill>
                  <a:prstClr val="black"/>
                </a:solidFill>
                <a:latin typeface="Trebuchet MS" panose="020B0703020202090204" pitchFamily="34" charset="0"/>
                <a:cs typeface="Georgia"/>
              </a:rPr>
              <a:t>issued by the embassy, the foreign </a:t>
            </a:r>
            <a:r>
              <a:rPr lang="en-US" sz="1600" dirty="0">
                <a:solidFill>
                  <a:prstClr val="black"/>
                </a:solidFill>
                <a:latin typeface="Trebuchet MS" panose="020B0703020202090204" pitchFamily="34" charset="0"/>
                <a:cs typeface="Georgia"/>
              </a:rPr>
              <a:t>national </a:t>
            </a:r>
            <a:r>
              <a:rPr lang="en-US" sz="1600" spc="-4" dirty="0">
                <a:solidFill>
                  <a:prstClr val="black"/>
                </a:solidFill>
                <a:latin typeface="Trebuchet MS" panose="020B0703020202090204" pitchFamily="34" charset="0"/>
                <a:cs typeface="Georgia"/>
              </a:rPr>
              <a:t>travels to the United</a:t>
            </a:r>
            <a:r>
              <a:rPr lang="en-US" sz="1600" spc="49"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States.</a:t>
            </a:r>
            <a:endParaRPr lang="en-US" sz="1600" dirty="0">
              <a:solidFill>
                <a:prstClr val="black"/>
              </a:solidFill>
              <a:latin typeface="Trebuchet MS" panose="020B0703020202090204" pitchFamily="34" charset="0"/>
              <a:cs typeface="Georgia"/>
            </a:endParaRPr>
          </a:p>
          <a:p>
            <a:pPr marL="9525" indent="0" defTabSz="914400" eaLnBrk="0" hangingPunct="0">
              <a:spcBef>
                <a:spcPct val="0"/>
              </a:spcBef>
              <a:buNone/>
            </a:pPr>
            <a:r>
              <a:rPr lang="en-US" sz="1600" b="1" dirty="0">
                <a:solidFill>
                  <a:prstClr val="black"/>
                </a:solidFill>
                <a:latin typeface="Trebuchet MS" panose="020B0703020202090204" pitchFamily="34" charset="0"/>
                <a:cs typeface="Georgia"/>
              </a:rPr>
              <a:t>Step 6: </a:t>
            </a:r>
            <a:r>
              <a:rPr lang="en-US" sz="1600" dirty="0">
                <a:solidFill>
                  <a:prstClr val="black"/>
                </a:solidFill>
                <a:latin typeface="Trebuchet MS" panose="020B0703020202090204" pitchFamily="34" charset="0"/>
                <a:cs typeface="Georgia"/>
              </a:rPr>
              <a:t>The </a:t>
            </a:r>
            <a:r>
              <a:rPr lang="en-US" sz="1600" spc="-4" dirty="0">
                <a:solidFill>
                  <a:prstClr val="black"/>
                </a:solidFill>
                <a:latin typeface="Trebuchet MS" panose="020B0703020202090204" pitchFamily="34" charset="0"/>
                <a:cs typeface="Georgia"/>
              </a:rPr>
              <a:t>foreign </a:t>
            </a:r>
            <a:r>
              <a:rPr lang="en-US" sz="1600" dirty="0">
                <a:solidFill>
                  <a:prstClr val="black"/>
                </a:solidFill>
                <a:latin typeface="Trebuchet MS" panose="020B0703020202090204" pitchFamily="34" charset="0"/>
                <a:cs typeface="Georgia"/>
              </a:rPr>
              <a:t>national is </a:t>
            </a:r>
            <a:r>
              <a:rPr lang="en-US" sz="1600" spc="-4" dirty="0">
                <a:solidFill>
                  <a:prstClr val="black"/>
                </a:solidFill>
                <a:latin typeface="Trebuchet MS" panose="020B0703020202090204" pitchFamily="34" charset="0"/>
                <a:cs typeface="Georgia"/>
              </a:rPr>
              <a:t>admitted by Customs </a:t>
            </a:r>
            <a:r>
              <a:rPr lang="en-US" sz="1600" dirty="0">
                <a:solidFill>
                  <a:prstClr val="black"/>
                </a:solidFill>
                <a:latin typeface="Trebuchet MS" panose="020B0703020202090204" pitchFamily="34" charset="0"/>
                <a:cs typeface="Georgia"/>
              </a:rPr>
              <a:t>and </a:t>
            </a:r>
            <a:r>
              <a:rPr lang="en-US" sz="1600" spc="-4" dirty="0">
                <a:solidFill>
                  <a:prstClr val="black"/>
                </a:solidFill>
                <a:latin typeface="Trebuchet MS" panose="020B0703020202090204" pitchFamily="34" charset="0"/>
                <a:cs typeface="Georgia"/>
              </a:rPr>
              <a:t>Border Protection </a:t>
            </a:r>
            <a:r>
              <a:rPr lang="en-US" sz="1600" dirty="0">
                <a:solidFill>
                  <a:prstClr val="black"/>
                </a:solidFill>
                <a:latin typeface="Trebuchet MS" panose="020B0703020202090204" pitchFamily="34" charset="0"/>
                <a:cs typeface="Georgia"/>
              </a:rPr>
              <a:t>in New </a:t>
            </a:r>
            <a:r>
              <a:rPr lang="en-US" sz="1600" spc="-4" dirty="0">
                <a:solidFill>
                  <a:prstClr val="black"/>
                </a:solidFill>
                <a:latin typeface="Trebuchet MS" panose="020B0703020202090204" pitchFamily="34" charset="0"/>
                <a:cs typeface="Georgia"/>
              </a:rPr>
              <a:t>York, New York</a:t>
            </a:r>
            <a:r>
              <a:rPr lang="en-US" sz="1600" spc="64" dirty="0">
                <a:solidFill>
                  <a:prstClr val="black"/>
                </a:solidFill>
                <a:latin typeface="Trebuchet MS" panose="020B0703020202090204" pitchFamily="34" charset="0"/>
                <a:cs typeface="Georgia"/>
              </a:rPr>
              <a:t> </a:t>
            </a:r>
            <a:r>
              <a:rPr lang="en-US" sz="1600" dirty="0">
                <a:solidFill>
                  <a:prstClr val="black"/>
                </a:solidFill>
                <a:latin typeface="Trebuchet MS" panose="020B0703020202090204" pitchFamily="34" charset="0"/>
                <a:cs typeface="Georgia"/>
              </a:rPr>
              <a:t>and </a:t>
            </a:r>
            <a:r>
              <a:rPr lang="en-US" sz="1600" spc="-4" dirty="0">
                <a:solidFill>
                  <a:prstClr val="black"/>
                </a:solidFill>
                <a:latin typeface="Trebuchet MS" panose="020B0703020202090204" pitchFamily="34" charset="0"/>
                <a:cs typeface="Georgia"/>
              </a:rPr>
              <a:t>begins working </a:t>
            </a:r>
            <a:r>
              <a:rPr lang="en-US" sz="1600" dirty="0">
                <a:solidFill>
                  <a:prstClr val="black"/>
                </a:solidFill>
                <a:latin typeface="Trebuchet MS" panose="020B0703020202090204" pitchFamily="34" charset="0"/>
                <a:cs typeface="Georgia"/>
              </a:rPr>
              <a:t>as an </a:t>
            </a:r>
            <a:r>
              <a:rPr lang="en-US" sz="1600" spc="-4" dirty="0">
                <a:solidFill>
                  <a:prstClr val="black"/>
                </a:solidFill>
                <a:latin typeface="Trebuchet MS" panose="020B0703020202090204" pitchFamily="34" charset="0"/>
                <a:cs typeface="Georgia"/>
              </a:rPr>
              <a:t>executive, managerial or specialized knowledge</a:t>
            </a:r>
            <a:r>
              <a:rPr lang="en-US" sz="1600" spc="26"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employee.</a:t>
            </a:r>
            <a:endParaRPr lang="en-US" sz="1600" dirty="0">
              <a:solidFill>
                <a:prstClr val="black"/>
              </a:solidFill>
              <a:latin typeface="Trebuchet MS" panose="020B0703020202090204" pitchFamily="34" charset="0"/>
              <a:cs typeface="Georgia"/>
            </a:endParaRPr>
          </a:p>
        </p:txBody>
      </p:sp>
      <p:sp>
        <p:nvSpPr>
          <p:cNvPr id="5" name="Content Placeholder 4">
            <a:extLst>
              <a:ext uri="{FF2B5EF4-FFF2-40B4-BE49-F238E27FC236}">
                <a16:creationId xmlns:a16="http://schemas.microsoft.com/office/drawing/2014/main" id="{56B6B5CF-975E-AA4C-90FC-16C0BE291B89}"/>
              </a:ext>
            </a:extLst>
          </p:cNvPr>
          <p:cNvSpPr>
            <a:spLocks noGrp="1"/>
          </p:cNvSpPr>
          <p:nvPr>
            <p:ph sz="half" idx="2"/>
          </p:nvPr>
        </p:nvSpPr>
        <p:spPr>
          <a:xfrm>
            <a:off x="6267676" y="2122991"/>
            <a:ext cx="3943124" cy="1801654"/>
          </a:xfrm>
        </p:spPr>
        <p:txBody>
          <a:bodyPr/>
          <a:lstStyle/>
          <a:p>
            <a:endParaRPr lang="en-US" sz="1600" dirty="0"/>
          </a:p>
        </p:txBody>
      </p:sp>
      <p:grpSp>
        <p:nvGrpSpPr>
          <p:cNvPr id="6" name="Group 5">
            <a:extLst>
              <a:ext uri="{FF2B5EF4-FFF2-40B4-BE49-F238E27FC236}">
                <a16:creationId xmlns:a16="http://schemas.microsoft.com/office/drawing/2014/main" id="{941DA456-74FB-4E4B-B845-2E8E67860D3C}"/>
              </a:ext>
            </a:extLst>
          </p:cNvPr>
          <p:cNvGrpSpPr/>
          <p:nvPr/>
        </p:nvGrpSpPr>
        <p:grpSpPr>
          <a:xfrm>
            <a:off x="1981200" y="2122990"/>
            <a:ext cx="3938588" cy="1801654"/>
            <a:chOff x="2677494" y="2507818"/>
            <a:chExt cx="3938588" cy="1801654"/>
          </a:xfrm>
        </p:grpSpPr>
        <p:sp>
          <p:nvSpPr>
            <p:cNvPr id="7" name="object 4">
              <a:extLst>
                <a:ext uri="{FF2B5EF4-FFF2-40B4-BE49-F238E27FC236}">
                  <a16:creationId xmlns:a16="http://schemas.microsoft.com/office/drawing/2014/main" id="{59519DC0-0B92-4F48-9276-FB555BA0CD9E}"/>
                </a:ext>
              </a:extLst>
            </p:cNvPr>
            <p:cNvSpPr/>
            <p:nvPr/>
          </p:nvSpPr>
          <p:spPr>
            <a:xfrm>
              <a:off x="2680692" y="2511109"/>
              <a:ext cx="3931891" cy="1794974"/>
            </a:xfrm>
            <a:prstGeom prst="rect">
              <a:avLst/>
            </a:prstGeom>
            <a:blipFill>
              <a:blip r:embed="rId2" cstate="print"/>
              <a:stretch>
                <a:fillRect/>
              </a:stretch>
            </a:blipFill>
          </p:spPr>
          <p:txBody>
            <a:bodyPr wrap="square" lIns="0" tIns="0" rIns="0" bIns="0" rtlCol="0"/>
            <a:lstStyle/>
            <a:p>
              <a:endParaRPr sz="1350"/>
            </a:p>
          </p:txBody>
        </p:sp>
        <p:sp>
          <p:nvSpPr>
            <p:cNvPr id="8" name="object 5">
              <a:extLst>
                <a:ext uri="{FF2B5EF4-FFF2-40B4-BE49-F238E27FC236}">
                  <a16:creationId xmlns:a16="http://schemas.microsoft.com/office/drawing/2014/main" id="{EA93A186-DE6E-634C-AD10-727769A77359}"/>
                </a:ext>
              </a:extLst>
            </p:cNvPr>
            <p:cNvSpPr/>
            <p:nvPr/>
          </p:nvSpPr>
          <p:spPr>
            <a:xfrm>
              <a:off x="2677494" y="2507818"/>
              <a:ext cx="3938588" cy="1801654"/>
            </a:xfrm>
            <a:custGeom>
              <a:avLst/>
              <a:gdLst/>
              <a:ahLst/>
              <a:cxnLst/>
              <a:rect l="l" t="t" r="r" b="b"/>
              <a:pathLst>
                <a:path w="5251450" h="2402204">
                  <a:moveTo>
                    <a:pt x="0" y="2402075"/>
                  </a:moveTo>
                  <a:lnTo>
                    <a:pt x="5251047" y="2402075"/>
                  </a:lnTo>
                  <a:lnTo>
                    <a:pt x="5251047" y="0"/>
                  </a:lnTo>
                  <a:lnTo>
                    <a:pt x="0" y="0"/>
                  </a:lnTo>
                  <a:lnTo>
                    <a:pt x="0" y="2402075"/>
                  </a:lnTo>
                  <a:close/>
                </a:path>
              </a:pathLst>
            </a:custGeom>
            <a:ln w="8734">
              <a:solidFill>
                <a:srgbClr val="000000"/>
              </a:solidFill>
            </a:ln>
          </p:spPr>
          <p:txBody>
            <a:bodyPr wrap="square" lIns="0" tIns="0" rIns="0" bIns="0" rtlCol="0"/>
            <a:lstStyle/>
            <a:p>
              <a:endParaRPr sz="1350"/>
            </a:p>
          </p:txBody>
        </p:sp>
        <p:sp>
          <p:nvSpPr>
            <p:cNvPr id="9" name="object 6">
              <a:extLst>
                <a:ext uri="{FF2B5EF4-FFF2-40B4-BE49-F238E27FC236}">
                  <a16:creationId xmlns:a16="http://schemas.microsoft.com/office/drawing/2014/main" id="{3A526777-0C72-F54E-B3A9-30D06DB91D35}"/>
                </a:ext>
              </a:extLst>
            </p:cNvPr>
            <p:cNvSpPr/>
            <p:nvPr/>
          </p:nvSpPr>
          <p:spPr>
            <a:xfrm>
              <a:off x="3924530" y="2514412"/>
              <a:ext cx="1577816" cy="228600"/>
            </a:xfrm>
            <a:custGeom>
              <a:avLst/>
              <a:gdLst/>
              <a:ahLst/>
              <a:cxnLst/>
              <a:rect l="l" t="t" r="r" b="b"/>
              <a:pathLst>
                <a:path w="2103754" h="304800">
                  <a:moveTo>
                    <a:pt x="0" y="304282"/>
                  </a:moveTo>
                  <a:lnTo>
                    <a:pt x="2103261" y="304282"/>
                  </a:lnTo>
                  <a:lnTo>
                    <a:pt x="2103261" y="0"/>
                  </a:lnTo>
                  <a:lnTo>
                    <a:pt x="0" y="0"/>
                  </a:lnTo>
                  <a:lnTo>
                    <a:pt x="0" y="304282"/>
                  </a:lnTo>
                  <a:close/>
                </a:path>
              </a:pathLst>
            </a:custGeom>
            <a:solidFill>
              <a:srgbClr val="FFFFFF"/>
            </a:solidFill>
          </p:spPr>
          <p:txBody>
            <a:bodyPr wrap="square" lIns="0" tIns="0" rIns="0" bIns="0" rtlCol="0"/>
            <a:lstStyle/>
            <a:p>
              <a:endParaRPr sz="1350"/>
            </a:p>
          </p:txBody>
        </p:sp>
        <p:sp>
          <p:nvSpPr>
            <p:cNvPr id="10" name="object 7">
              <a:extLst>
                <a:ext uri="{FF2B5EF4-FFF2-40B4-BE49-F238E27FC236}">
                  <a16:creationId xmlns:a16="http://schemas.microsoft.com/office/drawing/2014/main" id="{9990E2CA-EDF6-8E42-9586-ECE249809086}"/>
                </a:ext>
              </a:extLst>
            </p:cNvPr>
            <p:cNvSpPr/>
            <p:nvPr/>
          </p:nvSpPr>
          <p:spPr>
            <a:xfrm>
              <a:off x="3924530" y="2514412"/>
              <a:ext cx="1577816" cy="228600"/>
            </a:xfrm>
            <a:custGeom>
              <a:avLst/>
              <a:gdLst/>
              <a:ahLst/>
              <a:cxnLst/>
              <a:rect l="l" t="t" r="r" b="b"/>
              <a:pathLst>
                <a:path w="2103754" h="304800">
                  <a:moveTo>
                    <a:pt x="0" y="304282"/>
                  </a:moveTo>
                  <a:lnTo>
                    <a:pt x="2103261" y="304282"/>
                  </a:lnTo>
                  <a:lnTo>
                    <a:pt x="2103261" y="0"/>
                  </a:lnTo>
                  <a:lnTo>
                    <a:pt x="0" y="0"/>
                  </a:lnTo>
                  <a:lnTo>
                    <a:pt x="0" y="304282"/>
                  </a:lnTo>
                  <a:close/>
                </a:path>
              </a:pathLst>
            </a:custGeom>
            <a:ln w="5848">
              <a:solidFill>
                <a:srgbClr val="000000"/>
              </a:solidFill>
            </a:ln>
          </p:spPr>
          <p:txBody>
            <a:bodyPr wrap="square" lIns="0" tIns="0" rIns="0" bIns="0" rtlCol="0"/>
            <a:lstStyle/>
            <a:p>
              <a:endParaRPr sz="1350"/>
            </a:p>
          </p:txBody>
        </p:sp>
        <p:sp>
          <p:nvSpPr>
            <p:cNvPr id="11" name="object 8">
              <a:extLst>
                <a:ext uri="{FF2B5EF4-FFF2-40B4-BE49-F238E27FC236}">
                  <a16:creationId xmlns:a16="http://schemas.microsoft.com/office/drawing/2014/main" id="{6E0B8881-AB56-C74B-A2E7-59037F9DAACF}"/>
                </a:ext>
              </a:extLst>
            </p:cNvPr>
            <p:cNvSpPr txBox="1"/>
            <p:nvPr/>
          </p:nvSpPr>
          <p:spPr>
            <a:xfrm>
              <a:off x="3926723" y="2535608"/>
              <a:ext cx="1573530" cy="131832"/>
            </a:xfrm>
            <a:prstGeom prst="rect">
              <a:avLst/>
            </a:prstGeom>
          </p:spPr>
          <p:txBody>
            <a:bodyPr vert="horz" wrap="square" lIns="0" tIns="10478" rIns="0" bIns="0" rtlCol="0">
              <a:spAutoFit/>
            </a:bodyPr>
            <a:lstStyle/>
            <a:p>
              <a:pPr marL="327184">
                <a:spcBef>
                  <a:spcPts val="83"/>
                </a:spcBef>
              </a:pPr>
              <a:r>
                <a:rPr sz="788" b="1" spc="-8" dirty="0">
                  <a:latin typeface="Calibri"/>
                  <a:cs typeface="Calibri"/>
                </a:rPr>
                <a:t>L </a:t>
              </a:r>
              <a:r>
                <a:rPr sz="788" b="1" spc="-11" dirty="0">
                  <a:latin typeface="Calibri"/>
                  <a:cs typeface="Calibri"/>
                </a:rPr>
                <a:t>Visa Acquisition </a:t>
              </a:r>
              <a:r>
                <a:rPr sz="788" b="1" spc="-15" dirty="0">
                  <a:latin typeface="Calibri"/>
                  <a:cs typeface="Calibri"/>
                </a:rPr>
                <a:t>Map</a:t>
              </a:r>
              <a:endParaRPr sz="788">
                <a:latin typeface="Calibri"/>
                <a:cs typeface="Calibri"/>
              </a:endParaRPr>
            </a:p>
          </p:txBody>
        </p:sp>
        <p:sp>
          <p:nvSpPr>
            <p:cNvPr id="12" name="object 9">
              <a:extLst>
                <a:ext uri="{FF2B5EF4-FFF2-40B4-BE49-F238E27FC236}">
                  <a16:creationId xmlns:a16="http://schemas.microsoft.com/office/drawing/2014/main" id="{45D85DDC-E348-B741-94B8-ED07F59F85EE}"/>
                </a:ext>
              </a:extLst>
            </p:cNvPr>
            <p:cNvSpPr/>
            <p:nvPr/>
          </p:nvSpPr>
          <p:spPr>
            <a:xfrm>
              <a:off x="5736461" y="3177104"/>
              <a:ext cx="277118" cy="220532"/>
            </a:xfrm>
            <a:prstGeom prst="rect">
              <a:avLst/>
            </a:prstGeom>
            <a:blipFill>
              <a:blip r:embed="rId3" cstate="print"/>
              <a:stretch>
                <a:fillRect/>
              </a:stretch>
            </a:blipFill>
          </p:spPr>
          <p:txBody>
            <a:bodyPr wrap="square" lIns="0" tIns="0" rIns="0" bIns="0" rtlCol="0"/>
            <a:lstStyle/>
            <a:p>
              <a:endParaRPr sz="1350"/>
            </a:p>
          </p:txBody>
        </p:sp>
        <p:sp>
          <p:nvSpPr>
            <p:cNvPr id="13" name="object 10">
              <a:extLst>
                <a:ext uri="{FF2B5EF4-FFF2-40B4-BE49-F238E27FC236}">
                  <a16:creationId xmlns:a16="http://schemas.microsoft.com/office/drawing/2014/main" id="{946894D2-ADE8-6341-B173-7EAAE28D2164}"/>
                </a:ext>
              </a:extLst>
            </p:cNvPr>
            <p:cNvSpPr/>
            <p:nvPr/>
          </p:nvSpPr>
          <p:spPr>
            <a:xfrm>
              <a:off x="5779094" y="3200144"/>
              <a:ext cx="191852" cy="142632"/>
            </a:xfrm>
            <a:prstGeom prst="rect">
              <a:avLst/>
            </a:prstGeom>
            <a:blipFill>
              <a:blip r:embed="rId4" cstate="print"/>
              <a:stretch>
                <a:fillRect/>
              </a:stretch>
            </a:blipFill>
          </p:spPr>
          <p:txBody>
            <a:bodyPr wrap="square" lIns="0" tIns="0" rIns="0" bIns="0" rtlCol="0"/>
            <a:lstStyle/>
            <a:p>
              <a:endParaRPr sz="1350"/>
            </a:p>
          </p:txBody>
        </p:sp>
        <p:sp>
          <p:nvSpPr>
            <p:cNvPr id="14" name="object 11">
              <a:extLst>
                <a:ext uri="{FF2B5EF4-FFF2-40B4-BE49-F238E27FC236}">
                  <a16:creationId xmlns:a16="http://schemas.microsoft.com/office/drawing/2014/main" id="{DC8F1EA8-013C-454D-B4B2-8FDDF0B0F620}"/>
                </a:ext>
              </a:extLst>
            </p:cNvPr>
            <p:cNvSpPr/>
            <p:nvPr/>
          </p:nvSpPr>
          <p:spPr>
            <a:xfrm>
              <a:off x="5779094" y="3200144"/>
              <a:ext cx="191928" cy="142875"/>
            </a:xfrm>
            <a:custGeom>
              <a:avLst/>
              <a:gdLst/>
              <a:ahLst/>
              <a:cxnLst/>
              <a:rect l="l" t="t" r="r" b="b"/>
              <a:pathLst>
                <a:path w="255904" h="190500">
                  <a:moveTo>
                    <a:pt x="0" y="72657"/>
                  </a:moveTo>
                  <a:lnTo>
                    <a:pt x="97702" y="72657"/>
                  </a:lnTo>
                  <a:lnTo>
                    <a:pt x="127901" y="0"/>
                  </a:lnTo>
                  <a:lnTo>
                    <a:pt x="158099" y="72657"/>
                  </a:lnTo>
                  <a:lnTo>
                    <a:pt x="255802" y="72657"/>
                  </a:lnTo>
                  <a:lnTo>
                    <a:pt x="176811" y="117519"/>
                  </a:lnTo>
                  <a:lnTo>
                    <a:pt x="206891" y="190176"/>
                  </a:lnTo>
                  <a:lnTo>
                    <a:pt x="127901" y="145314"/>
                  </a:lnTo>
                  <a:lnTo>
                    <a:pt x="48910" y="190176"/>
                  </a:lnTo>
                  <a:lnTo>
                    <a:pt x="78990" y="117519"/>
                  </a:lnTo>
                  <a:lnTo>
                    <a:pt x="0" y="72657"/>
                  </a:lnTo>
                  <a:close/>
                </a:path>
              </a:pathLst>
            </a:custGeom>
            <a:ln w="8688">
              <a:solidFill>
                <a:srgbClr val="497DBA"/>
              </a:solidFill>
            </a:ln>
          </p:spPr>
          <p:txBody>
            <a:bodyPr wrap="square" lIns="0" tIns="0" rIns="0" bIns="0" rtlCol="0"/>
            <a:lstStyle/>
            <a:p>
              <a:endParaRPr sz="1350"/>
            </a:p>
          </p:txBody>
        </p:sp>
        <p:sp>
          <p:nvSpPr>
            <p:cNvPr id="15" name="object 12">
              <a:extLst>
                <a:ext uri="{FF2B5EF4-FFF2-40B4-BE49-F238E27FC236}">
                  <a16:creationId xmlns:a16="http://schemas.microsoft.com/office/drawing/2014/main" id="{EA0DF14D-BA1E-AF4C-A8CE-F1356B7BAD54}"/>
                </a:ext>
              </a:extLst>
            </p:cNvPr>
            <p:cNvSpPr/>
            <p:nvPr/>
          </p:nvSpPr>
          <p:spPr>
            <a:xfrm>
              <a:off x="4075879" y="3273646"/>
              <a:ext cx="1772495" cy="460812"/>
            </a:xfrm>
            <a:prstGeom prst="rect">
              <a:avLst/>
            </a:prstGeom>
            <a:blipFill>
              <a:blip r:embed="rId5" cstate="print"/>
              <a:stretch>
                <a:fillRect/>
              </a:stretch>
            </a:blipFill>
          </p:spPr>
          <p:txBody>
            <a:bodyPr wrap="square" lIns="0" tIns="0" rIns="0" bIns="0" rtlCol="0"/>
            <a:lstStyle/>
            <a:p>
              <a:endParaRPr sz="1350"/>
            </a:p>
          </p:txBody>
        </p:sp>
        <p:sp>
          <p:nvSpPr>
            <p:cNvPr id="16" name="object 13">
              <a:extLst>
                <a:ext uri="{FF2B5EF4-FFF2-40B4-BE49-F238E27FC236}">
                  <a16:creationId xmlns:a16="http://schemas.microsoft.com/office/drawing/2014/main" id="{B813F86D-30C6-4B4D-A81A-C74ECE6F3EAE}"/>
                </a:ext>
              </a:extLst>
            </p:cNvPr>
            <p:cNvSpPr/>
            <p:nvPr/>
          </p:nvSpPr>
          <p:spPr>
            <a:xfrm>
              <a:off x="4186194" y="3290296"/>
              <a:ext cx="1632109" cy="345757"/>
            </a:xfrm>
            <a:custGeom>
              <a:avLst/>
              <a:gdLst/>
              <a:ahLst/>
              <a:cxnLst/>
              <a:rect l="l" t="t" r="r" b="b"/>
              <a:pathLst>
                <a:path w="2176145" h="461010">
                  <a:moveTo>
                    <a:pt x="84438" y="347206"/>
                  </a:moveTo>
                  <a:lnTo>
                    <a:pt x="0" y="421801"/>
                  </a:lnTo>
                  <a:lnTo>
                    <a:pt x="104570" y="460763"/>
                  </a:lnTo>
                  <a:lnTo>
                    <a:pt x="111558" y="457411"/>
                  </a:lnTo>
                  <a:lnTo>
                    <a:pt x="116058" y="444500"/>
                  </a:lnTo>
                  <a:lnTo>
                    <a:pt x="112860" y="437369"/>
                  </a:lnTo>
                  <a:lnTo>
                    <a:pt x="91945" y="429591"/>
                  </a:lnTo>
                  <a:lnTo>
                    <a:pt x="25698" y="429591"/>
                  </a:lnTo>
                  <a:lnTo>
                    <a:pt x="21316" y="405124"/>
                  </a:lnTo>
                  <a:lnTo>
                    <a:pt x="65319" y="396834"/>
                  </a:lnTo>
                  <a:lnTo>
                    <a:pt x="100189" y="366077"/>
                  </a:lnTo>
                  <a:lnTo>
                    <a:pt x="100662" y="358226"/>
                  </a:lnTo>
                  <a:lnTo>
                    <a:pt x="96399" y="353009"/>
                  </a:lnTo>
                  <a:lnTo>
                    <a:pt x="92017" y="347803"/>
                  </a:lnTo>
                  <a:lnTo>
                    <a:pt x="84438" y="347206"/>
                  </a:lnTo>
                  <a:close/>
                </a:path>
                <a:path w="2176145" h="461010">
                  <a:moveTo>
                    <a:pt x="65319" y="396834"/>
                  </a:moveTo>
                  <a:lnTo>
                    <a:pt x="21316" y="405124"/>
                  </a:lnTo>
                  <a:lnTo>
                    <a:pt x="25698" y="429591"/>
                  </a:lnTo>
                  <a:lnTo>
                    <a:pt x="40576" y="426787"/>
                  </a:lnTo>
                  <a:lnTo>
                    <a:pt x="31383" y="426787"/>
                  </a:lnTo>
                  <a:lnTo>
                    <a:pt x="27593" y="405661"/>
                  </a:lnTo>
                  <a:lnTo>
                    <a:pt x="55318" y="405661"/>
                  </a:lnTo>
                  <a:lnTo>
                    <a:pt x="65319" y="396834"/>
                  </a:lnTo>
                  <a:close/>
                </a:path>
                <a:path w="2176145" h="461010">
                  <a:moveTo>
                    <a:pt x="69664" y="421305"/>
                  </a:moveTo>
                  <a:lnTo>
                    <a:pt x="25698" y="429591"/>
                  </a:lnTo>
                  <a:lnTo>
                    <a:pt x="91945" y="429591"/>
                  </a:lnTo>
                  <a:lnTo>
                    <a:pt x="69664" y="421305"/>
                  </a:lnTo>
                  <a:close/>
                </a:path>
                <a:path w="2176145" h="461010">
                  <a:moveTo>
                    <a:pt x="27593" y="405661"/>
                  </a:moveTo>
                  <a:lnTo>
                    <a:pt x="31383" y="426787"/>
                  </a:lnTo>
                  <a:lnTo>
                    <a:pt x="47100" y="412915"/>
                  </a:lnTo>
                  <a:lnTo>
                    <a:pt x="27593" y="405661"/>
                  </a:lnTo>
                  <a:close/>
                </a:path>
                <a:path w="2176145" h="461010">
                  <a:moveTo>
                    <a:pt x="47100" y="412915"/>
                  </a:moveTo>
                  <a:lnTo>
                    <a:pt x="31383" y="426787"/>
                  </a:lnTo>
                  <a:lnTo>
                    <a:pt x="40576" y="426787"/>
                  </a:lnTo>
                  <a:lnTo>
                    <a:pt x="69664" y="421305"/>
                  </a:lnTo>
                  <a:lnTo>
                    <a:pt x="47100" y="412915"/>
                  </a:lnTo>
                  <a:close/>
                </a:path>
                <a:path w="2176145" h="461010">
                  <a:moveTo>
                    <a:pt x="2171593" y="0"/>
                  </a:moveTo>
                  <a:lnTo>
                    <a:pt x="65319" y="396834"/>
                  </a:lnTo>
                  <a:lnTo>
                    <a:pt x="47100" y="412915"/>
                  </a:lnTo>
                  <a:lnTo>
                    <a:pt x="69664" y="421305"/>
                  </a:lnTo>
                  <a:lnTo>
                    <a:pt x="2175856" y="24381"/>
                  </a:lnTo>
                  <a:lnTo>
                    <a:pt x="2171593" y="0"/>
                  </a:lnTo>
                  <a:close/>
                </a:path>
                <a:path w="2176145" h="461010">
                  <a:moveTo>
                    <a:pt x="55318" y="405661"/>
                  </a:moveTo>
                  <a:lnTo>
                    <a:pt x="27593" y="405661"/>
                  </a:lnTo>
                  <a:lnTo>
                    <a:pt x="47100" y="412915"/>
                  </a:lnTo>
                  <a:lnTo>
                    <a:pt x="55318" y="405661"/>
                  </a:lnTo>
                  <a:close/>
                </a:path>
              </a:pathLst>
            </a:custGeom>
            <a:solidFill>
              <a:srgbClr val="9BBA58"/>
            </a:solidFill>
          </p:spPr>
          <p:txBody>
            <a:bodyPr wrap="square" lIns="0" tIns="0" rIns="0" bIns="0" rtlCol="0"/>
            <a:lstStyle/>
            <a:p>
              <a:endParaRPr sz="1350"/>
            </a:p>
          </p:txBody>
        </p:sp>
        <p:sp>
          <p:nvSpPr>
            <p:cNvPr id="17" name="object 14">
              <a:extLst>
                <a:ext uri="{FF2B5EF4-FFF2-40B4-BE49-F238E27FC236}">
                  <a16:creationId xmlns:a16="http://schemas.microsoft.com/office/drawing/2014/main" id="{36A1FCF6-1D5B-3341-99DA-27607AC47BB5}"/>
                </a:ext>
              </a:extLst>
            </p:cNvPr>
            <p:cNvSpPr/>
            <p:nvPr/>
          </p:nvSpPr>
          <p:spPr>
            <a:xfrm>
              <a:off x="3956505" y="3528190"/>
              <a:ext cx="277118" cy="220532"/>
            </a:xfrm>
            <a:prstGeom prst="rect">
              <a:avLst/>
            </a:prstGeom>
            <a:blipFill>
              <a:blip r:embed="rId3" cstate="print"/>
              <a:stretch>
                <a:fillRect/>
              </a:stretch>
            </a:blipFill>
          </p:spPr>
          <p:txBody>
            <a:bodyPr wrap="square" lIns="0" tIns="0" rIns="0" bIns="0" rtlCol="0"/>
            <a:lstStyle/>
            <a:p>
              <a:endParaRPr sz="1350"/>
            </a:p>
          </p:txBody>
        </p:sp>
        <p:sp>
          <p:nvSpPr>
            <p:cNvPr id="18" name="object 15">
              <a:extLst>
                <a:ext uri="{FF2B5EF4-FFF2-40B4-BE49-F238E27FC236}">
                  <a16:creationId xmlns:a16="http://schemas.microsoft.com/office/drawing/2014/main" id="{ADB64B64-3E48-ED47-AFE0-4899C3B445FD}"/>
                </a:ext>
              </a:extLst>
            </p:cNvPr>
            <p:cNvSpPr/>
            <p:nvPr/>
          </p:nvSpPr>
          <p:spPr>
            <a:xfrm>
              <a:off x="3999154" y="3551231"/>
              <a:ext cx="191835" cy="142632"/>
            </a:xfrm>
            <a:prstGeom prst="rect">
              <a:avLst/>
            </a:prstGeom>
            <a:blipFill>
              <a:blip r:embed="rId6" cstate="print"/>
              <a:stretch>
                <a:fillRect/>
              </a:stretch>
            </a:blipFill>
          </p:spPr>
          <p:txBody>
            <a:bodyPr wrap="square" lIns="0" tIns="0" rIns="0" bIns="0" rtlCol="0"/>
            <a:lstStyle/>
            <a:p>
              <a:endParaRPr sz="1350"/>
            </a:p>
          </p:txBody>
        </p:sp>
        <p:sp>
          <p:nvSpPr>
            <p:cNvPr id="19" name="object 16">
              <a:extLst>
                <a:ext uri="{FF2B5EF4-FFF2-40B4-BE49-F238E27FC236}">
                  <a16:creationId xmlns:a16="http://schemas.microsoft.com/office/drawing/2014/main" id="{BB2C5B37-2FA1-EF47-9077-79306791ADF3}"/>
                </a:ext>
              </a:extLst>
            </p:cNvPr>
            <p:cNvSpPr/>
            <p:nvPr/>
          </p:nvSpPr>
          <p:spPr>
            <a:xfrm>
              <a:off x="3999138" y="3551231"/>
              <a:ext cx="191928" cy="142875"/>
            </a:xfrm>
            <a:custGeom>
              <a:avLst/>
              <a:gdLst/>
              <a:ahLst/>
              <a:cxnLst/>
              <a:rect l="l" t="t" r="r" b="b"/>
              <a:pathLst>
                <a:path w="255904" h="190500">
                  <a:moveTo>
                    <a:pt x="0" y="72632"/>
                  </a:moveTo>
                  <a:lnTo>
                    <a:pt x="97702" y="72644"/>
                  </a:lnTo>
                  <a:lnTo>
                    <a:pt x="127901" y="0"/>
                  </a:lnTo>
                  <a:lnTo>
                    <a:pt x="158099" y="72644"/>
                  </a:lnTo>
                  <a:lnTo>
                    <a:pt x="255802" y="72632"/>
                  </a:lnTo>
                  <a:lnTo>
                    <a:pt x="176811" y="117531"/>
                  </a:lnTo>
                  <a:lnTo>
                    <a:pt x="206891" y="190176"/>
                  </a:lnTo>
                  <a:lnTo>
                    <a:pt x="127901" y="145277"/>
                  </a:lnTo>
                  <a:lnTo>
                    <a:pt x="48910" y="190176"/>
                  </a:lnTo>
                  <a:lnTo>
                    <a:pt x="78990" y="117531"/>
                  </a:lnTo>
                  <a:lnTo>
                    <a:pt x="0" y="72632"/>
                  </a:lnTo>
                  <a:close/>
                </a:path>
              </a:pathLst>
            </a:custGeom>
            <a:ln w="8688">
              <a:solidFill>
                <a:srgbClr val="497DBA"/>
              </a:solidFill>
            </a:ln>
          </p:spPr>
          <p:txBody>
            <a:bodyPr wrap="square" lIns="0" tIns="0" rIns="0" bIns="0" rtlCol="0"/>
            <a:lstStyle/>
            <a:p>
              <a:endParaRPr sz="1350"/>
            </a:p>
          </p:txBody>
        </p:sp>
        <p:sp>
          <p:nvSpPr>
            <p:cNvPr id="20" name="object 17">
              <a:extLst>
                <a:ext uri="{FF2B5EF4-FFF2-40B4-BE49-F238E27FC236}">
                  <a16:creationId xmlns:a16="http://schemas.microsoft.com/office/drawing/2014/main" id="{07098B9A-D993-2443-A37A-20F1C0FD2960}"/>
                </a:ext>
              </a:extLst>
            </p:cNvPr>
            <p:cNvSpPr txBox="1"/>
            <p:nvPr/>
          </p:nvSpPr>
          <p:spPr>
            <a:xfrm>
              <a:off x="3290353" y="3500452"/>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1</a:t>
              </a:r>
              <a:endParaRPr sz="1125">
                <a:latin typeface="Times New Roman"/>
                <a:cs typeface="Times New Roman"/>
              </a:endParaRPr>
            </a:p>
          </p:txBody>
        </p:sp>
        <p:sp>
          <p:nvSpPr>
            <p:cNvPr id="21" name="object 18">
              <a:extLst>
                <a:ext uri="{FF2B5EF4-FFF2-40B4-BE49-F238E27FC236}">
                  <a16:creationId xmlns:a16="http://schemas.microsoft.com/office/drawing/2014/main" id="{1A56B27A-D1B6-9A41-BEFD-581376980DBA}"/>
                </a:ext>
              </a:extLst>
            </p:cNvPr>
            <p:cNvSpPr txBox="1"/>
            <p:nvPr/>
          </p:nvSpPr>
          <p:spPr>
            <a:xfrm>
              <a:off x="3407596" y="3709134"/>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2</a:t>
              </a:r>
              <a:endParaRPr sz="1125">
                <a:latin typeface="Times New Roman"/>
                <a:cs typeface="Times New Roman"/>
              </a:endParaRPr>
            </a:p>
          </p:txBody>
        </p:sp>
        <p:sp>
          <p:nvSpPr>
            <p:cNvPr id="22" name="object 19">
              <a:extLst>
                <a:ext uri="{FF2B5EF4-FFF2-40B4-BE49-F238E27FC236}">
                  <a16:creationId xmlns:a16="http://schemas.microsoft.com/office/drawing/2014/main" id="{33FFD822-C94F-0744-911B-27875AE2C49A}"/>
                </a:ext>
              </a:extLst>
            </p:cNvPr>
            <p:cNvSpPr txBox="1"/>
            <p:nvPr/>
          </p:nvSpPr>
          <p:spPr>
            <a:xfrm>
              <a:off x="4820014" y="3214117"/>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3</a:t>
              </a:r>
              <a:endParaRPr sz="1125">
                <a:latin typeface="Times New Roman"/>
                <a:cs typeface="Times New Roman"/>
              </a:endParaRPr>
            </a:p>
          </p:txBody>
        </p:sp>
        <p:sp>
          <p:nvSpPr>
            <p:cNvPr id="23" name="object 20">
              <a:extLst>
                <a:ext uri="{FF2B5EF4-FFF2-40B4-BE49-F238E27FC236}">
                  <a16:creationId xmlns:a16="http://schemas.microsoft.com/office/drawing/2014/main" id="{403E43CC-5455-7143-B8FC-14D0FF6F846F}"/>
                </a:ext>
              </a:extLst>
            </p:cNvPr>
            <p:cNvSpPr/>
            <p:nvPr/>
          </p:nvSpPr>
          <p:spPr>
            <a:xfrm>
              <a:off x="2826712" y="3725681"/>
              <a:ext cx="277118" cy="220532"/>
            </a:xfrm>
            <a:prstGeom prst="rect">
              <a:avLst/>
            </a:prstGeom>
            <a:blipFill>
              <a:blip r:embed="rId3" cstate="print"/>
              <a:stretch>
                <a:fillRect/>
              </a:stretch>
            </a:blipFill>
          </p:spPr>
          <p:txBody>
            <a:bodyPr wrap="square" lIns="0" tIns="0" rIns="0" bIns="0" rtlCol="0"/>
            <a:lstStyle/>
            <a:p>
              <a:endParaRPr sz="1350"/>
            </a:p>
          </p:txBody>
        </p:sp>
        <p:sp>
          <p:nvSpPr>
            <p:cNvPr id="24" name="object 21">
              <a:extLst>
                <a:ext uri="{FF2B5EF4-FFF2-40B4-BE49-F238E27FC236}">
                  <a16:creationId xmlns:a16="http://schemas.microsoft.com/office/drawing/2014/main" id="{C21CA0AE-DED2-8640-8A02-192A92B756B6}"/>
                </a:ext>
              </a:extLst>
            </p:cNvPr>
            <p:cNvSpPr/>
            <p:nvPr/>
          </p:nvSpPr>
          <p:spPr>
            <a:xfrm>
              <a:off x="2869362" y="3748721"/>
              <a:ext cx="191835" cy="142632"/>
            </a:xfrm>
            <a:prstGeom prst="rect">
              <a:avLst/>
            </a:prstGeom>
            <a:blipFill>
              <a:blip r:embed="rId7" cstate="print"/>
              <a:stretch>
                <a:fillRect/>
              </a:stretch>
            </a:blipFill>
          </p:spPr>
          <p:txBody>
            <a:bodyPr wrap="square" lIns="0" tIns="0" rIns="0" bIns="0" rtlCol="0"/>
            <a:lstStyle/>
            <a:p>
              <a:endParaRPr sz="1350"/>
            </a:p>
          </p:txBody>
        </p:sp>
        <p:sp>
          <p:nvSpPr>
            <p:cNvPr id="25" name="object 22">
              <a:extLst>
                <a:ext uri="{FF2B5EF4-FFF2-40B4-BE49-F238E27FC236}">
                  <a16:creationId xmlns:a16="http://schemas.microsoft.com/office/drawing/2014/main" id="{A6A3E24A-4F43-2F42-9E2F-48B5B4E38295}"/>
                </a:ext>
              </a:extLst>
            </p:cNvPr>
            <p:cNvSpPr/>
            <p:nvPr/>
          </p:nvSpPr>
          <p:spPr>
            <a:xfrm>
              <a:off x="2869346" y="3748721"/>
              <a:ext cx="191928" cy="142875"/>
            </a:xfrm>
            <a:custGeom>
              <a:avLst/>
              <a:gdLst/>
              <a:ahLst/>
              <a:cxnLst/>
              <a:rect l="l" t="t" r="r" b="b"/>
              <a:pathLst>
                <a:path w="255904" h="190500">
                  <a:moveTo>
                    <a:pt x="0" y="72632"/>
                  </a:moveTo>
                  <a:lnTo>
                    <a:pt x="97714" y="72644"/>
                  </a:lnTo>
                  <a:lnTo>
                    <a:pt x="127901" y="0"/>
                  </a:lnTo>
                  <a:lnTo>
                    <a:pt x="158088" y="72644"/>
                  </a:lnTo>
                  <a:lnTo>
                    <a:pt x="255802" y="72632"/>
                  </a:lnTo>
                  <a:lnTo>
                    <a:pt x="176752" y="117531"/>
                  </a:lnTo>
                  <a:lnTo>
                    <a:pt x="206950" y="190176"/>
                  </a:lnTo>
                  <a:lnTo>
                    <a:pt x="127901" y="145277"/>
                  </a:lnTo>
                  <a:lnTo>
                    <a:pt x="48851" y="190176"/>
                  </a:lnTo>
                  <a:lnTo>
                    <a:pt x="79049" y="117531"/>
                  </a:lnTo>
                  <a:lnTo>
                    <a:pt x="0" y="72632"/>
                  </a:lnTo>
                  <a:close/>
                </a:path>
              </a:pathLst>
            </a:custGeom>
            <a:ln w="8688">
              <a:solidFill>
                <a:srgbClr val="497DBA"/>
              </a:solidFill>
            </a:ln>
          </p:spPr>
          <p:txBody>
            <a:bodyPr wrap="square" lIns="0" tIns="0" rIns="0" bIns="0" rtlCol="0"/>
            <a:lstStyle/>
            <a:p>
              <a:endParaRPr sz="1350"/>
            </a:p>
          </p:txBody>
        </p:sp>
        <p:sp>
          <p:nvSpPr>
            <p:cNvPr id="26" name="object 23">
              <a:extLst>
                <a:ext uri="{FF2B5EF4-FFF2-40B4-BE49-F238E27FC236}">
                  <a16:creationId xmlns:a16="http://schemas.microsoft.com/office/drawing/2014/main" id="{F9FE6FFE-4326-744A-8E4A-726B9CCED8E1}"/>
                </a:ext>
              </a:extLst>
            </p:cNvPr>
            <p:cNvSpPr/>
            <p:nvPr/>
          </p:nvSpPr>
          <p:spPr>
            <a:xfrm>
              <a:off x="2903453" y="3576465"/>
              <a:ext cx="787657" cy="344512"/>
            </a:xfrm>
            <a:prstGeom prst="rect">
              <a:avLst/>
            </a:prstGeom>
            <a:blipFill>
              <a:blip r:embed="rId8" cstate="print"/>
              <a:stretch>
                <a:fillRect/>
              </a:stretch>
            </a:blipFill>
          </p:spPr>
          <p:txBody>
            <a:bodyPr wrap="square" lIns="0" tIns="0" rIns="0" bIns="0" rtlCol="0"/>
            <a:lstStyle/>
            <a:p>
              <a:endParaRPr sz="1350"/>
            </a:p>
          </p:txBody>
        </p:sp>
        <p:sp>
          <p:nvSpPr>
            <p:cNvPr id="27" name="object 24">
              <a:extLst>
                <a:ext uri="{FF2B5EF4-FFF2-40B4-BE49-F238E27FC236}">
                  <a16:creationId xmlns:a16="http://schemas.microsoft.com/office/drawing/2014/main" id="{A2126F3E-42BE-CB4A-8B15-26500690E2D8}"/>
                </a:ext>
              </a:extLst>
            </p:cNvPr>
            <p:cNvSpPr/>
            <p:nvPr/>
          </p:nvSpPr>
          <p:spPr>
            <a:xfrm>
              <a:off x="3013723" y="3593280"/>
              <a:ext cx="647700" cy="220980"/>
            </a:xfrm>
            <a:custGeom>
              <a:avLst/>
              <a:gdLst/>
              <a:ahLst/>
              <a:cxnLst/>
              <a:rect l="l" t="t" r="r" b="b"/>
              <a:pathLst>
                <a:path w="863600" h="294639">
                  <a:moveTo>
                    <a:pt x="84568" y="183178"/>
                  </a:moveTo>
                  <a:lnTo>
                    <a:pt x="76918" y="183361"/>
                  </a:lnTo>
                  <a:lnTo>
                    <a:pt x="0" y="266149"/>
                  </a:lnTo>
                  <a:lnTo>
                    <a:pt x="107875" y="294310"/>
                  </a:lnTo>
                  <a:lnTo>
                    <a:pt x="114447" y="290287"/>
                  </a:lnTo>
                  <a:lnTo>
                    <a:pt x="117728" y="276974"/>
                  </a:lnTo>
                  <a:lnTo>
                    <a:pt x="114446" y="271294"/>
                  </a:lnTo>
                  <a:lnTo>
                    <a:pt x="26373" y="271294"/>
                  </a:lnTo>
                  <a:lnTo>
                    <a:pt x="19706" y="247387"/>
                  </a:lnTo>
                  <a:lnTo>
                    <a:pt x="62655" y="234690"/>
                  </a:lnTo>
                  <a:lnTo>
                    <a:pt x="94374" y="200550"/>
                  </a:lnTo>
                  <a:lnTo>
                    <a:pt x="94208" y="192675"/>
                  </a:lnTo>
                  <a:lnTo>
                    <a:pt x="84568" y="183178"/>
                  </a:lnTo>
                  <a:close/>
                </a:path>
                <a:path w="863600" h="294639">
                  <a:moveTo>
                    <a:pt x="62655" y="234690"/>
                  </a:moveTo>
                  <a:lnTo>
                    <a:pt x="19706" y="247387"/>
                  </a:lnTo>
                  <a:lnTo>
                    <a:pt x="26373" y="271294"/>
                  </a:lnTo>
                  <a:lnTo>
                    <a:pt x="37754" y="267929"/>
                  </a:lnTo>
                  <a:lnTo>
                    <a:pt x="31773" y="267929"/>
                  </a:lnTo>
                  <a:lnTo>
                    <a:pt x="26018" y="247290"/>
                  </a:lnTo>
                  <a:lnTo>
                    <a:pt x="50949" y="247290"/>
                  </a:lnTo>
                  <a:lnTo>
                    <a:pt x="62655" y="234690"/>
                  </a:lnTo>
                  <a:close/>
                </a:path>
                <a:path w="863600" h="294639">
                  <a:moveTo>
                    <a:pt x="69327" y="258595"/>
                  </a:moveTo>
                  <a:lnTo>
                    <a:pt x="26373" y="271294"/>
                  </a:lnTo>
                  <a:lnTo>
                    <a:pt x="114446" y="271294"/>
                  </a:lnTo>
                  <a:lnTo>
                    <a:pt x="113820" y="270209"/>
                  </a:lnTo>
                  <a:lnTo>
                    <a:pt x="69327" y="258595"/>
                  </a:lnTo>
                  <a:close/>
                </a:path>
                <a:path w="863600" h="294639">
                  <a:moveTo>
                    <a:pt x="26018" y="247290"/>
                  </a:moveTo>
                  <a:lnTo>
                    <a:pt x="31773" y="267929"/>
                  </a:lnTo>
                  <a:lnTo>
                    <a:pt x="46083" y="252527"/>
                  </a:lnTo>
                  <a:lnTo>
                    <a:pt x="26018" y="247290"/>
                  </a:lnTo>
                  <a:close/>
                </a:path>
                <a:path w="863600" h="294639">
                  <a:moveTo>
                    <a:pt x="46083" y="252527"/>
                  </a:moveTo>
                  <a:lnTo>
                    <a:pt x="31773" y="267929"/>
                  </a:lnTo>
                  <a:lnTo>
                    <a:pt x="37754" y="267929"/>
                  </a:lnTo>
                  <a:lnTo>
                    <a:pt x="69327" y="258595"/>
                  </a:lnTo>
                  <a:lnTo>
                    <a:pt x="46083" y="252527"/>
                  </a:lnTo>
                  <a:close/>
                </a:path>
                <a:path w="863600" h="294639">
                  <a:moveTo>
                    <a:pt x="856522" y="0"/>
                  </a:moveTo>
                  <a:lnTo>
                    <a:pt x="62655" y="234690"/>
                  </a:lnTo>
                  <a:lnTo>
                    <a:pt x="46083" y="252527"/>
                  </a:lnTo>
                  <a:lnTo>
                    <a:pt x="69327" y="258595"/>
                  </a:lnTo>
                  <a:lnTo>
                    <a:pt x="863154" y="23906"/>
                  </a:lnTo>
                  <a:lnTo>
                    <a:pt x="856522" y="0"/>
                  </a:lnTo>
                  <a:close/>
                </a:path>
                <a:path w="863600" h="294639">
                  <a:moveTo>
                    <a:pt x="50949" y="247290"/>
                  </a:moveTo>
                  <a:lnTo>
                    <a:pt x="26018" y="247290"/>
                  </a:lnTo>
                  <a:lnTo>
                    <a:pt x="46083" y="252527"/>
                  </a:lnTo>
                  <a:lnTo>
                    <a:pt x="50949" y="247290"/>
                  </a:lnTo>
                  <a:close/>
                </a:path>
              </a:pathLst>
            </a:custGeom>
            <a:solidFill>
              <a:srgbClr val="9BBA58"/>
            </a:solidFill>
          </p:spPr>
          <p:txBody>
            <a:bodyPr wrap="square" lIns="0" tIns="0" rIns="0" bIns="0" rtlCol="0"/>
            <a:lstStyle/>
            <a:p>
              <a:endParaRPr sz="1350"/>
            </a:p>
          </p:txBody>
        </p:sp>
        <p:sp>
          <p:nvSpPr>
            <p:cNvPr id="28" name="object 25">
              <a:extLst>
                <a:ext uri="{FF2B5EF4-FFF2-40B4-BE49-F238E27FC236}">
                  <a16:creationId xmlns:a16="http://schemas.microsoft.com/office/drawing/2014/main" id="{C15A6B86-2B31-0647-83D4-DAD83E8638A8}"/>
                </a:ext>
              </a:extLst>
            </p:cNvPr>
            <p:cNvSpPr/>
            <p:nvPr/>
          </p:nvSpPr>
          <p:spPr>
            <a:xfrm>
              <a:off x="3578131" y="3530384"/>
              <a:ext cx="277118" cy="220532"/>
            </a:xfrm>
            <a:prstGeom prst="rect">
              <a:avLst/>
            </a:prstGeom>
            <a:blipFill>
              <a:blip r:embed="rId3" cstate="print"/>
              <a:stretch>
                <a:fillRect/>
              </a:stretch>
            </a:blipFill>
          </p:spPr>
          <p:txBody>
            <a:bodyPr wrap="square" lIns="0" tIns="0" rIns="0" bIns="0" rtlCol="0"/>
            <a:lstStyle/>
            <a:p>
              <a:endParaRPr sz="1350"/>
            </a:p>
          </p:txBody>
        </p:sp>
        <p:sp>
          <p:nvSpPr>
            <p:cNvPr id="29" name="object 26">
              <a:extLst>
                <a:ext uri="{FF2B5EF4-FFF2-40B4-BE49-F238E27FC236}">
                  <a16:creationId xmlns:a16="http://schemas.microsoft.com/office/drawing/2014/main" id="{CE4F8B48-9819-7944-8F4A-3DDC65F99D56}"/>
                </a:ext>
              </a:extLst>
            </p:cNvPr>
            <p:cNvSpPr/>
            <p:nvPr/>
          </p:nvSpPr>
          <p:spPr>
            <a:xfrm>
              <a:off x="3620780" y="3553425"/>
              <a:ext cx="191835" cy="142632"/>
            </a:xfrm>
            <a:prstGeom prst="rect">
              <a:avLst/>
            </a:prstGeom>
            <a:blipFill>
              <a:blip r:embed="rId9" cstate="print"/>
              <a:stretch>
                <a:fillRect/>
              </a:stretch>
            </a:blipFill>
          </p:spPr>
          <p:txBody>
            <a:bodyPr wrap="square" lIns="0" tIns="0" rIns="0" bIns="0" rtlCol="0"/>
            <a:lstStyle/>
            <a:p>
              <a:endParaRPr sz="1350"/>
            </a:p>
          </p:txBody>
        </p:sp>
        <p:sp>
          <p:nvSpPr>
            <p:cNvPr id="30" name="object 27">
              <a:extLst>
                <a:ext uri="{FF2B5EF4-FFF2-40B4-BE49-F238E27FC236}">
                  <a16:creationId xmlns:a16="http://schemas.microsoft.com/office/drawing/2014/main" id="{27C12D5F-2759-C146-9346-DC06BDD0DA84}"/>
                </a:ext>
              </a:extLst>
            </p:cNvPr>
            <p:cNvSpPr/>
            <p:nvPr/>
          </p:nvSpPr>
          <p:spPr>
            <a:xfrm>
              <a:off x="3620765" y="3553425"/>
              <a:ext cx="191928" cy="142875"/>
            </a:xfrm>
            <a:custGeom>
              <a:avLst/>
              <a:gdLst/>
              <a:ahLst/>
              <a:cxnLst/>
              <a:rect l="l" t="t" r="r" b="b"/>
              <a:pathLst>
                <a:path w="255904" h="190500">
                  <a:moveTo>
                    <a:pt x="0" y="72632"/>
                  </a:moveTo>
                  <a:lnTo>
                    <a:pt x="97702" y="72644"/>
                  </a:lnTo>
                  <a:lnTo>
                    <a:pt x="127901" y="0"/>
                  </a:lnTo>
                  <a:lnTo>
                    <a:pt x="158099" y="72644"/>
                  </a:lnTo>
                  <a:lnTo>
                    <a:pt x="255802" y="72632"/>
                  </a:lnTo>
                  <a:lnTo>
                    <a:pt x="176811" y="117531"/>
                  </a:lnTo>
                  <a:lnTo>
                    <a:pt x="206891" y="190176"/>
                  </a:lnTo>
                  <a:lnTo>
                    <a:pt x="127901" y="145277"/>
                  </a:lnTo>
                  <a:lnTo>
                    <a:pt x="48910" y="190176"/>
                  </a:lnTo>
                  <a:lnTo>
                    <a:pt x="78990" y="117531"/>
                  </a:lnTo>
                  <a:lnTo>
                    <a:pt x="0" y="72632"/>
                  </a:lnTo>
                  <a:close/>
                </a:path>
              </a:pathLst>
            </a:custGeom>
            <a:ln w="8688">
              <a:solidFill>
                <a:srgbClr val="497DBA"/>
              </a:solidFill>
            </a:ln>
          </p:spPr>
          <p:txBody>
            <a:bodyPr wrap="square" lIns="0" tIns="0" rIns="0" bIns="0" rtlCol="0"/>
            <a:lstStyle/>
            <a:p>
              <a:endParaRPr sz="1350"/>
            </a:p>
          </p:txBody>
        </p:sp>
        <p:sp>
          <p:nvSpPr>
            <p:cNvPr id="31" name="object 28">
              <a:extLst>
                <a:ext uri="{FF2B5EF4-FFF2-40B4-BE49-F238E27FC236}">
                  <a16:creationId xmlns:a16="http://schemas.microsoft.com/office/drawing/2014/main" id="{4B85CB52-62BC-3E49-BB4A-55334AECE01F}"/>
                </a:ext>
              </a:extLst>
            </p:cNvPr>
            <p:cNvSpPr/>
            <p:nvPr/>
          </p:nvSpPr>
          <p:spPr>
            <a:xfrm>
              <a:off x="2986589" y="3556716"/>
              <a:ext cx="814303" cy="352192"/>
            </a:xfrm>
            <a:prstGeom prst="rect">
              <a:avLst/>
            </a:prstGeom>
            <a:blipFill>
              <a:blip r:embed="rId10" cstate="print"/>
              <a:stretch>
                <a:fillRect/>
              </a:stretch>
            </a:blipFill>
          </p:spPr>
          <p:txBody>
            <a:bodyPr wrap="square" lIns="0" tIns="0" rIns="0" bIns="0" rtlCol="0"/>
            <a:lstStyle/>
            <a:p>
              <a:endParaRPr sz="1350"/>
            </a:p>
          </p:txBody>
        </p:sp>
        <p:sp>
          <p:nvSpPr>
            <p:cNvPr id="32" name="object 29">
              <a:extLst>
                <a:ext uri="{FF2B5EF4-FFF2-40B4-BE49-F238E27FC236}">
                  <a16:creationId xmlns:a16="http://schemas.microsoft.com/office/drawing/2014/main" id="{4D85BAF1-9714-AE4F-95B1-312194317849}"/>
                </a:ext>
              </a:extLst>
            </p:cNvPr>
            <p:cNvSpPr/>
            <p:nvPr/>
          </p:nvSpPr>
          <p:spPr>
            <a:xfrm>
              <a:off x="3016583" y="3634963"/>
              <a:ext cx="674370" cy="229553"/>
            </a:xfrm>
            <a:custGeom>
              <a:avLst/>
              <a:gdLst/>
              <a:ahLst/>
              <a:cxnLst/>
              <a:rect l="l" t="t" r="r" b="b"/>
              <a:pathLst>
                <a:path w="899160" h="306070">
                  <a:moveTo>
                    <a:pt x="829403" y="35684"/>
                  </a:moveTo>
                  <a:lnTo>
                    <a:pt x="0" y="281875"/>
                  </a:lnTo>
                  <a:lnTo>
                    <a:pt x="6702" y="305769"/>
                  </a:lnTo>
                  <a:lnTo>
                    <a:pt x="836084" y="59564"/>
                  </a:lnTo>
                  <a:lnTo>
                    <a:pt x="852627" y="41715"/>
                  </a:lnTo>
                  <a:lnTo>
                    <a:pt x="829403" y="35684"/>
                  </a:lnTo>
                  <a:close/>
                </a:path>
                <a:path w="899160" h="306070">
                  <a:moveTo>
                    <a:pt x="878966" y="22930"/>
                  </a:moveTo>
                  <a:lnTo>
                    <a:pt x="872367" y="22930"/>
                  </a:lnTo>
                  <a:lnTo>
                    <a:pt x="878999" y="46824"/>
                  </a:lnTo>
                  <a:lnTo>
                    <a:pt x="836084" y="59564"/>
                  </a:lnTo>
                  <a:lnTo>
                    <a:pt x="804390" y="93759"/>
                  </a:lnTo>
                  <a:lnTo>
                    <a:pt x="804627" y="101622"/>
                  </a:lnTo>
                  <a:lnTo>
                    <a:pt x="809364" y="106364"/>
                  </a:lnTo>
                  <a:lnTo>
                    <a:pt x="814220" y="111106"/>
                  </a:lnTo>
                  <a:lnTo>
                    <a:pt x="821918" y="110924"/>
                  </a:lnTo>
                  <a:lnTo>
                    <a:pt x="898658" y="28051"/>
                  </a:lnTo>
                  <a:lnTo>
                    <a:pt x="878966" y="22930"/>
                  </a:lnTo>
                  <a:close/>
                </a:path>
                <a:path w="899160" h="306070">
                  <a:moveTo>
                    <a:pt x="852627" y="41715"/>
                  </a:moveTo>
                  <a:lnTo>
                    <a:pt x="836084" y="59564"/>
                  </a:lnTo>
                  <a:lnTo>
                    <a:pt x="878630" y="46934"/>
                  </a:lnTo>
                  <a:lnTo>
                    <a:pt x="872723" y="46934"/>
                  </a:lnTo>
                  <a:lnTo>
                    <a:pt x="852627" y="41715"/>
                  </a:lnTo>
                  <a:close/>
                </a:path>
                <a:path w="899160" h="306070">
                  <a:moveTo>
                    <a:pt x="866920" y="26295"/>
                  </a:moveTo>
                  <a:lnTo>
                    <a:pt x="852627" y="41715"/>
                  </a:lnTo>
                  <a:lnTo>
                    <a:pt x="872723" y="46934"/>
                  </a:lnTo>
                  <a:lnTo>
                    <a:pt x="866920" y="26295"/>
                  </a:lnTo>
                  <a:close/>
                </a:path>
                <a:path w="899160" h="306070">
                  <a:moveTo>
                    <a:pt x="873301" y="26295"/>
                  </a:moveTo>
                  <a:lnTo>
                    <a:pt x="866920" y="26295"/>
                  </a:lnTo>
                  <a:lnTo>
                    <a:pt x="872723" y="46934"/>
                  </a:lnTo>
                  <a:lnTo>
                    <a:pt x="878630" y="46934"/>
                  </a:lnTo>
                  <a:lnTo>
                    <a:pt x="878999" y="46824"/>
                  </a:lnTo>
                  <a:lnTo>
                    <a:pt x="873301" y="26295"/>
                  </a:lnTo>
                  <a:close/>
                </a:path>
                <a:path w="899160" h="306070">
                  <a:moveTo>
                    <a:pt x="872367" y="22930"/>
                  </a:moveTo>
                  <a:lnTo>
                    <a:pt x="829403" y="35684"/>
                  </a:lnTo>
                  <a:lnTo>
                    <a:pt x="852627" y="41715"/>
                  </a:lnTo>
                  <a:lnTo>
                    <a:pt x="866920" y="26295"/>
                  </a:lnTo>
                  <a:lnTo>
                    <a:pt x="873301" y="26295"/>
                  </a:lnTo>
                  <a:lnTo>
                    <a:pt x="872367" y="22930"/>
                  </a:lnTo>
                  <a:close/>
                </a:path>
                <a:path w="899160" h="306070">
                  <a:moveTo>
                    <a:pt x="790771" y="0"/>
                  </a:moveTo>
                  <a:lnTo>
                    <a:pt x="784258" y="4035"/>
                  </a:lnTo>
                  <a:lnTo>
                    <a:pt x="780942" y="17347"/>
                  </a:lnTo>
                  <a:lnTo>
                    <a:pt x="784850" y="24113"/>
                  </a:lnTo>
                  <a:lnTo>
                    <a:pt x="829403" y="35684"/>
                  </a:lnTo>
                  <a:lnTo>
                    <a:pt x="872367" y="22930"/>
                  </a:lnTo>
                  <a:lnTo>
                    <a:pt x="878966" y="22930"/>
                  </a:lnTo>
                  <a:lnTo>
                    <a:pt x="790771" y="0"/>
                  </a:lnTo>
                  <a:close/>
                </a:path>
              </a:pathLst>
            </a:custGeom>
            <a:solidFill>
              <a:srgbClr val="9BBA58"/>
            </a:solidFill>
          </p:spPr>
          <p:txBody>
            <a:bodyPr wrap="square" lIns="0" tIns="0" rIns="0" bIns="0" rtlCol="0"/>
            <a:lstStyle/>
            <a:p>
              <a:endParaRPr sz="1350"/>
            </a:p>
          </p:txBody>
        </p:sp>
        <p:sp>
          <p:nvSpPr>
            <p:cNvPr id="33" name="object 30">
              <a:extLst>
                <a:ext uri="{FF2B5EF4-FFF2-40B4-BE49-F238E27FC236}">
                  <a16:creationId xmlns:a16="http://schemas.microsoft.com/office/drawing/2014/main" id="{842756BD-63B5-7A4E-89BD-51FD2215350F}"/>
                </a:ext>
              </a:extLst>
            </p:cNvPr>
            <p:cNvSpPr/>
            <p:nvPr/>
          </p:nvSpPr>
          <p:spPr>
            <a:xfrm>
              <a:off x="3749732" y="3134305"/>
              <a:ext cx="2182844" cy="526643"/>
            </a:xfrm>
            <a:prstGeom prst="rect">
              <a:avLst/>
            </a:prstGeom>
            <a:blipFill>
              <a:blip r:embed="rId11" cstate="print"/>
              <a:stretch>
                <a:fillRect/>
              </a:stretch>
            </a:blipFill>
          </p:spPr>
          <p:txBody>
            <a:bodyPr wrap="square" lIns="0" tIns="0" rIns="0" bIns="0" rtlCol="0"/>
            <a:lstStyle/>
            <a:p>
              <a:endParaRPr sz="1350"/>
            </a:p>
          </p:txBody>
        </p:sp>
        <p:sp>
          <p:nvSpPr>
            <p:cNvPr id="34" name="object 31">
              <a:extLst>
                <a:ext uri="{FF2B5EF4-FFF2-40B4-BE49-F238E27FC236}">
                  <a16:creationId xmlns:a16="http://schemas.microsoft.com/office/drawing/2014/main" id="{50A751FB-4125-9A4F-B774-057EC93DE1E1}"/>
                </a:ext>
              </a:extLst>
            </p:cNvPr>
            <p:cNvSpPr/>
            <p:nvPr/>
          </p:nvSpPr>
          <p:spPr>
            <a:xfrm>
              <a:off x="3779575" y="3203985"/>
              <a:ext cx="2042636" cy="411956"/>
            </a:xfrm>
            <a:custGeom>
              <a:avLst/>
              <a:gdLst/>
              <a:ahLst/>
              <a:cxnLst/>
              <a:rect l="l" t="t" r="r" b="b"/>
              <a:pathLst>
                <a:path w="2723515" h="549275">
                  <a:moveTo>
                    <a:pt x="2653419" y="39593"/>
                  </a:moveTo>
                  <a:lnTo>
                    <a:pt x="0" y="524631"/>
                  </a:lnTo>
                  <a:lnTo>
                    <a:pt x="4263" y="549110"/>
                  </a:lnTo>
                  <a:lnTo>
                    <a:pt x="2657454" y="64138"/>
                  </a:lnTo>
                  <a:lnTo>
                    <a:pt x="2675803" y="48082"/>
                  </a:lnTo>
                  <a:lnTo>
                    <a:pt x="2653419" y="39593"/>
                  </a:lnTo>
                  <a:close/>
                </a:path>
                <a:path w="2723515" h="549275">
                  <a:moveTo>
                    <a:pt x="2702066" y="31574"/>
                  </a:moveTo>
                  <a:lnTo>
                    <a:pt x="2697290" y="31574"/>
                  </a:lnTo>
                  <a:lnTo>
                    <a:pt x="2701553" y="56077"/>
                  </a:lnTo>
                  <a:lnTo>
                    <a:pt x="2657454" y="64138"/>
                  </a:lnTo>
                  <a:lnTo>
                    <a:pt x="2627655" y="90211"/>
                  </a:lnTo>
                  <a:lnTo>
                    <a:pt x="2622563" y="94600"/>
                  </a:lnTo>
                  <a:lnTo>
                    <a:pt x="2621971" y="102524"/>
                  </a:lnTo>
                  <a:lnTo>
                    <a:pt x="2626234" y="107766"/>
                  </a:lnTo>
                  <a:lnTo>
                    <a:pt x="2630616" y="113008"/>
                  </a:lnTo>
                  <a:lnTo>
                    <a:pt x="2638195" y="113618"/>
                  </a:lnTo>
                  <a:lnTo>
                    <a:pt x="2643287" y="109107"/>
                  </a:lnTo>
                  <a:lnTo>
                    <a:pt x="2722989" y="39498"/>
                  </a:lnTo>
                  <a:lnTo>
                    <a:pt x="2702066" y="31574"/>
                  </a:lnTo>
                  <a:close/>
                </a:path>
                <a:path w="2723515" h="549275">
                  <a:moveTo>
                    <a:pt x="2675803" y="48082"/>
                  </a:moveTo>
                  <a:lnTo>
                    <a:pt x="2657454" y="64138"/>
                  </a:lnTo>
                  <a:lnTo>
                    <a:pt x="2701553" y="56077"/>
                  </a:lnTo>
                  <a:lnTo>
                    <a:pt x="2701447" y="55468"/>
                  </a:lnTo>
                  <a:lnTo>
                    <a:pt x="2695277" y="55468"/>
                  </a:lnTo>
                  <a:lnTo>
                    <a:pt x="2675803" y="48082"/>
                  </a:lnTo>
                  <a:close/>
                </a:path>
                <a:path w="2723515" h="549275">
                  <a:moveTo>
                    <a:pt x="2691606" y="34256"/>
                  </a:moveTo>
                  <a:lnTo>
                    <a:pt x="2675803" y="48082"/>
                  </a:lnTo>
                  <a:lnTo>
                    <a:pt x="2695277" y="55468"/>
                  </a:lnTo>
                  <a:lnTo>
                    <a:pt x="2691606" y="34256"/>
                  </a:lnTo>
                  <a:close/>
                </a:path>
                <a:path w="2723515" h="549275">
                  <a:moveTo>
                    <a:pt x="2697757" y="34256"/>
                  </a:moveTo>
                  <a:lnTo>
                    <a:pt x="2691606" y="34256"/>
                  </a:lnTo>
                  <a:lnTo>
                    <a:pt x="2695277" y="55468"/>
                  </a:lnTo>
                  <a:lnTo>
                    <a:pt x="2701447" y="55468"/>
                  </a:lnTo>
                  <a:lnTo>
                    <a:pt x="2697757" y="34256"/>
                  </a:lnTo>
                  <a:close/>
                </a:path>
                <a:path w="2723515" h="549275">
                  <a:moveTo>
                    <a:pt x="2697290" y="31574"/>
                  </a:moveTo>
                  <a:lnTo>
                    <a:pt x="2653419" y="39593"/>
                  </a:lnTo>
                  <a:lnTo>
                    <a:pt x="2675803" y="48082"/>
                  </a:lnTo>
                  <a:lnTo>
                    <a:pt x="2691606" y="34256"/>
                  </a:lnTo>
                  <a:lnTo>
                    <a:pt x="2697757" y="34256"/>
                  </a:lnTo>
                  <a:lnTo>
                    <a:pt x="2697290" y="31574"/>
                  </a:lnTo>
                  <a:close/>
                </a:path>
                <a:path w="2723515" h="549275">
                  <a:moveTo>
                    <a:pt x="2618536" y="0"/>
                  </a:moveTo>
                  <a:lnTo>
                    <a:pt x="2611667" y="3291"/>
                  </a:lnTo>
                  <a:lnTo>
                    <a:pt x="2609299" y="9752"/>
                  </a:lnTo>
                  <a:lnTo>
                    <a:pt x="2607049" y="16091"/>
                  </a:lnTo>
                  <a:lnTo>
                    <a:pt x="2610246" y="23284"/>
                  </a:lnTo>
                  <a:lnTo>
                    <a:pt x="2616523" y="25600"/>
                  </a:lnTo>
                  <a:lnTo>
                    <a:pt x="2653419" y="39593"/>
                  </a:lnTo>
                  <a:lnTo>
                    <a:pt x="2697290" y="31574"/>
                  </a:lnTo>
                  <a:lnTo>
                    <a:pt x="2702066" y="31574"/>
                  </a:lnTo>
                  <a:lnTo>
                    <a:pt x="2618536" y="0"/>
                  </a:lnTo>
                  <a:close/>
                </a:path>
              </a:pathLst>
            </a:custGeom>
            <a:solidFill>
              <a:srgbClr val="9BBA58"/>
            </a:solidFill>
          </p:spPr>
          <p:txBody>
            <a:bodyPr wrap="square" lIns="0" tIns="0" rIns="0" bIns="0" rtlCol="0"/>
            <a:lstStyle/>
            <a:p>
              <a:endParaRPr sz="1350"/>
            </a:p>
          </p:txBody>
        </p:sp>
        <p:sp>
          <p:nvSpPr>
            <p:cNvPr id="35" name="object 32">
              <a:extLst>
                <a:ext uri="{FF2B5EF4-FFF2-40B4-BE49-F238E27FC236}">
                  <a16:creationId xmlns:a16="http://schemas.microsoft.com/office/drawing/2014/main" id="{631C3794-E514-7D47-B644-DF162CA6E754}"/>
                </a:ext>
              </a:extLst>
            </p:cNvPr>
            <p:cNvSpPr txBox="1"/>
            <p:nvPr/>
          </p:nvSpPr>
          <p:spPr>
            <a:xfrm>
              <a:off x="5921295" y="3050364"/>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4</a:t>
              </a:r>
              <a:endParaRPr sz="1125">
                <a:latin typeface="Times New Roman"/>
                <a:cs typeface="Times New Roman"/>
              </a:endParaRPr>
            </a:p>
          </p:txBody>
        </p:sp>
        <p:sp>
          <p:nvSpPr>
            <p:cNvPr id="36" name="object 33">
              <a:extLst>
                <a:ext uri="{FF2B5EF4-FFF2-40B4-BE49-F238E27FC236}">
                  <a16:creationId xmlns:a16="http://schemas.microsoft.com/office/drawing/2014/main" id="{021DB290-C0EF-2F42-91E2-4B2BF6B4596A}"/>
                </a:ext>
              </a:extLst>
            </p:cNvPr>
            <p:cNvSpPr txBox="1"/>
            <p:nvPr/>
          </p:nvSpPr>
          <p:spPr>
            <a:xfrm>
              <a:off x="4926598" y="3446690"/>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5</a:t>
              </a:r>
              <a:endParaRPr sz="1125">
                <a:latin typeface="Times New Roman"/>
                <a:cs typeface="Times New Roman"/>
              </a:endParaRPr>
            </a:p>
          </p:txBody>
        </p:sp>
        <p:sp>
          <p:nvSpPr>
            <p:cNvPr id="37" name="object 34">
              <a:extLst>
                <a:ext uri="{FF2B5EF4-FFF2-40B4-BE49-F238E27FC236}">
                  <a16:creationId xmlns:a16="http://schemas.microsoft.com/office/drawing/2014/main" id="{56456C6E-3A50-EB46-A338-EF9BC26A5614}"/>
                </a:ext>
              </a:extLst>
            </p:cNvPr>
            <p:cNvSpPr txBox="1"/>
            <p:nvPr/>
          </p:nvSpPr>
          <p:spPr>
            <a:xfrm>
              <a:off x="4175179" y="3609072"/>
              <a:ext cx="80486" cy="185628"/>
            </a:xfrm>
            <a:prstGeom prst="rect">
              <a:avLst/>
            </a:prstGeom>
          </p:spPr>
          <p:txBody>
            <a:bodyPr vert="horz" wrap="square" lIns="0" tIns="12383" rIns="0" bIns="0" rtlCol="0">
              <a:spAutoFit/>
            </a:bodyPr>
            <a:lstStyle/>
            <a:p>
              <a:pPr>
                <a:spcBef>
                  <a:spcPts val="98"/>
                </a:spcBef>
              </a:pPr>
              <a:r>
                <a:rPr sz="1125" b="1" spc="-8" dirty="0">
                  <a:solidFill>
                    <a:srgbClr val="4F81BC"/>
                  </a:solidFill>
                  <a:latin typeface="Times New Roman"/>
                  <a:cs typeface="Times New Roman"/>
                </a:rPr>
                <a:t>6</a:t>
              </a:r>
              <a:endParaRPr sz="1125">
                <a:latin typeface="Times New Roman"/>
                <a:cs typeface="Times New Roman"/>
              </a:endParaRPr>
            </a:p>
          </p:txBody>
        </p:sp>
      </p:grpSp>
      <p:sp>
        <p:nvSpPr>
          <p:cNvPr id="38" name="object 36">
            <a:extLst>
              <a:ext uri="{FF2B5EF4-FFF2-40B4-BE49-F238E27FC236}">
                <a16:creationId xmlns:a16="http://schemas.microsoft.com/office/drawing/2014/main" id="{6DEC647A-F8AF-BA48-9A91-488533CF8171}"/>
              </a:ext>
            </a:extLst>
          </p:cNvPr>
          <p:cNvSpPr txBox="1"/>
          <p:nvPr/>
        </p:nvSpPr>
        <p:spPr>
          <a:xfrm rot="16200000">
            <a:off x="671208" y="2637264"/>
            <a:ext cx="2396783" cy="171201"/>
          </a:xfrm>
          <a:prstGeom prst="rect">
            <a:avLst/>
          </a:prstGeom>
        </p:spPr>
        <p:txBody>
          <a:bodyPr vert="horz" wrap="square" lIns="0" tIns="9525" rIns="0" bIns="0" rtlCol="0">
            <a:spAutoFit/>
          </a:bodyPr>
          <a:lstStyle/>
          <a:p>
            <a:pPr marR="1046321" algn="r">
              <a:spcBef>
                <a:spcPts val="75"/>
              </a:spcBef>
            </a:pPr>
            <a:r>
              <a:rPr sz="1050" spc="-4" dirty="0">
                <a:latin typeface="Trebuchet MS" panose="020B0703020202090204" pitchFamily="34" charset="0"/>
                <a:cs typeface="Georgia"/>
              </a:rPr>
              <a:t>Source, </a:t>
            </a:r>
            <a:r>
              <a:rPr sz="1050" dirty="0">
                <a:latin typeface="Trebuchet MS" panose="020B0703020202090204" pitchFamily="34" charset="0"/>
                <a:cs typeface="Georgia"/>
              </a:rPr>
              <a:t>J. </a:t>
            </a:r>
            <a:r>
              <a:rPr sz="1050" spc="-4" dirty="0">
                <a:latin typeface="Trebuchet MS" panose="020B0703020202090204" pitchFamily="34" charset="0"/>
                <a:cs typeface="Georgia"/>
              </a:rPr>
              <a:t>Bruce</a:t>
            </a:r>
            <a:r>
              <a:rPr sz="1050" spc="-68" dirty="0">
                <a:latin typeface="Trebuchet MS" panose="020B0703020202090204" pitchFamily="34" charset="0"/>
                <a:cs typeface="Georgia"/>
              </a:rPr>
              <a:t> </a:t>
            </a:r>
            <a:r>
              <a:rPr sz="1050" spc="-4" dirty="0">
                <a:latin typeface="Trebuchet MS" panose="020B0703020202090204" pitchFamily="34" charset="0"/>
                <a:cs typeface="Georgia"/>
              </a:rPr>
              <a:t>Jones</a:t>
            </a:r>
            <a:endParaRPr sz="1050" dirty="0">
              <a:latin typeface="Trebuchet MS" panose="020B0703020202090204" pitchFamily="34" charset="0"/>
              <a:cs typeface="Georgia"/>
            </a:endParaRPr>
          </a:p>
        </p:txBody>
      </p:sp>
    </p:spTree>
    <p:extLst>
      <p:ext uri="{BB962C8B-B14F-4D97-AF65-F5344CB8AC3E}">
        <p14:creationId xmlns:p14="http://schemas.microsoft.com/office/powerpoint/2010/main" val="27416762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sz="4000" dirty="0"/>
              <a:t>QUALIFYING ORGANIZATION</a:t>
            </a:r>
          </a:p>
        </p:txBody>
      </p:sp>
      <p:sp>
        <p:nvSpPr>
          <p:cNvPr id="8" name="Content Placeholder 7">
            <a:extLst>
              <a:ext uri="{FF2B5EF4-FFF2-40B4-BE49-F238E27FC236}">
                <a16:creationId xmlns:a16="http://schemas.microsoft.com/office/drawing/2014/main" id="{383F8E9D-8564-CD46-B37A-5887388A91DA}"/>
              </a:ext>
            </a:extLst>
          </p:cNvPr>
          <p:cNvSpPr>
            <a:spLocks noGrp="1"/>
          </p:cNvSpPr>
          <p:nvPr>
            <p:ph idx="1"/>
          </p:nvPr>
        </p:nvSpPr>
        <p:spPr/>
        <p:txBody>
          <a:bodyPr/>
          <a:lstStyle/>
          <a:p>
            <a:pPr marL="0" marR="1263015" indent="0">
              <a:spcBef>
                <a:spcPts val="75"/>
              </a:spcBef>
              <a:buNone/>
            </a:pPr>
            <a:r>
              <a:rPr lang="en-US" dirty="0">
                <a:latin typeface="Trebuchet MS" panose="020B0703020202090204" pitchFamily="34" charset="0"/>
                <a:cs typeface="Georgia"/>
              </a:rPr>
              <a:t>To </a:t>
            </a:r>
            <a:r>
              <a:rPr lang="en-US" spc="-4" dirty="0">
                <a:latin typeface="Trebuchet MS" panose="020B0703020202090204" pitchFamily="34" charset="0"/>
                <a:cs typeface="Georgia"/>
              </a:rPr>
              <a:t>be considered </a:t>
            </a:r>
            <a:r>
              <a:rPr lang="en-US" dirty="0">
                <a:latin typeface="Trebuchet MS" panose="020B0703020202090204" pitchFamily="34" charset="0"/>
                <a:cs typeface="Georgia"/>
              </a:rPr>
              <a:t>a </a:t>
            </a:r>
            <a:r>
              <a:rPr lang="en-US" spc="-4" dirty="0">
                <a:solidFill>
                  <a:srgbClr val="D16248"/>
                </a:solidFill>
                <a:latin typeface="Trebuchet MS" panose="020B0703020202090204" pitchFamily="34" charset="0"/>
                <a:cs typeface="Georgia"/>
              </a:rPr>
              <a:t>qualifying organization</a:t>
            </a:r>
            <a:r>
              <a:rPr lang="en-US" spc="-4" dirty="0">
                <a:latin typeface="Trebuchet MS" panose="020B0703020202090204" pitchFamily="34" charset="0"/>
                <a:cs typeface="Georgia"/>
              </a:rPr>
              <a:t>, the following </a:t>
            </a:r>
            <a:r>
              <a:rPr lang="en-US" dirty="0">
                <a:latin typeface="Trebuchet MS" panose="020B0703020202090204" pitchFamily="34" charset="0"/>
                <a:cs typeface="Georgia"/>
              </a:rPr>
              <a:t>requirements </a:t>
            </a:r>
            <a:r>
              <a:rPr lang="en-US" spc="-4" dirty="0">
                <a:latin typeface="Trebuchet MS" panose="020B0703020202090204" pitchFamily="34" charset="0"/>
                <a:cs typeface="Georgia"/>
              </a:rPr>
              <a:t>must be</a:t>
            </a:r>
            <a:r>
              <a:rPr lang="en-US" spc="-23" dirty="0">
                <a:latin typeface="Trebuchet MS" panose="020B0703020202090204" pitchFamily="34" charset="0"/>
                <a:cs typeface="Georgia"/>
              </a:rPr>
              <a:t> </a:t>
            </a:r>
            <a:r>
              <a:rPr lang="en-US" dirty="0">
                <a:latin typeface="Trebuchet MS" panose="020B0703020202090204" pitchFamily="34" charset="0"/>
                <a:cs typeface="Georgia"/>
              </a:rPr>
              <a:t>met:</a:t>
            </a:r>
          </a:p>
          <a:p>
            <a:pPr marL="351949">
              <a:tabLst>
                <a:tab pos="139065" algn="l"/>
              </a:tabLst>
            </a:pPr>
            <a:r>
              <a:rPr lang="en-US" dirty="0">
                <a:latin typeface="Trebuchet MS" panose="020B0703020202090204" pitchFamily="34" charset="0"/>
                <a:cs typeface="Georgia"/>
              </a:rPr>
              <a:t>The </a:t>
            </a:r>
            <a:r>
              <a:rPr lang="en-US" spc="-4" dirty="0">
                <a:latin typeface="Trebuchet MS" panose="020B0703020202090204" pitchFamily="34" charset="0"/>
                <a:cs typeface="Georgia"/>
              </a:rPr>
              <a:t>organization must be </a:t>
            </a:r>
            <a:r>
              <a:rPr lang="en-US" dirty="0">
                <a:latin typeface="Trebuchet MS" panose="020B0703020202090204" pitchFamily="34" charset="0"/>
                <a:cs typeface="Georgia"/>
              </a:rPr>
              <a:t>a </a:t>
            </a:r>
            <a:r>
              <a:rPr lang="en-US" spc="-4" dirty="0">
                <a:latin typeface="Trebuchet MS" panose="020B0703020202090204" pitchFamily="34" charset="0"/>
                <a:cs typeface="Georgia"/>
              </a:rPr>
              <a:t>multinational company </a:t>
            </a:r>
            <a:r>
              <a:rPr lang="en-US" dirty="0">
                <a:latin typeface="Trebuchet MS" panose="020B0703020202090204" pitchFamily="34" charset="0"/>
                <a:cs typeface="Georgia"/>
              </a:rPr>
              <a:t>maintaining </a:t>
            </a:r>
            <a:r>
              <a:rPr lang="en-US" spc="-4" dirty="0">
                <a:latin typeface="Trebuchet MS" panose="020B0703020202090204" pitchFamily="34" charset="0"/>
                <a:cs typeface="Georgia"/>
              </a:rPr>
              <a:t>both</a:t>
            </a:r>
            <a:r>
              <a:rPr lang="en-US" spc="-71" dirty="0">
                <a:latin typeface="Trebuchet MS" panose="020B0703020202090204" pitchFamily="34" charset="0"/>
                <a:cs typeface="Georgia"/>
              </a:rPr>
              <a:t> </a:t>
            </a:r>
            <a:r>
              <a:rPr lang="en-US" dirty="0">
                <a:latin typeface="Trebuchet MS" panose="020B0703020202090204" pitchFamily="34" charset="0"/>
                <a:cs typeface="Georgia"/>
              </a:rPr>
              <a:t>a </a:t>
            </a:r>
            <a:r>
              <a:rPr lang="en-US" spc="-4" dirty="0">
                <a:latin typeface="Trebuchet MS" panose="020B0703020202090204" pitchFamily="34" charset="0"/>
                <a:cs typeface="Georgia"/>
              </a:rPr>
              <a:t>foreign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domestic</a:t>
            </a:r>
            <a:r>
              <a:rPr lang="en-US" spc="-30" dirty="0">
                <a:latin typeface="Trebuchet MS" panose="020B0703020202090204" pitchFamily="34" charset="0"/>
                <a:cs typeface="Georgia"/>
              </a:rPr>
              <a:t> </a:t>
            </a:r>
            <a:r>
              <a:rPr lang="en-US" spc="-4" dirty="0">
                <a:latin typeface="Trebuchet MS" panose="020B0703020202090204" pitchFamily="34" charset="0"/>
                <a:cs typeface="Georgia"/>
              </a:rPr>
              <a:t>presence</a:t>
            </a:r>
            <a:endParaRPr lang="en-US" dirty="0">
              <a:latin typeface="Trebuchet MS" panose="020B0703020202090204" pitchFamily="34" charset="0"/>
              <a:cs typeface="Georgia"/>
            </a:endParaRPr>
          </a:p>
          <a:p>
            <a:pPr marL="351949" marR="943451">
              <a:tabLst>
                <a:tab pos="139065" algn="l"/>
              </a:tabLst>
            </a:pPr>
            <a:r>
              <a:rPr lang="en-US" dirty="0">
                <a:latin typeface="Trebuchet MS" panose="020B0703020202090204" pitchFamily="34" charset="0"/>
                <a:cs typeface="Georgia"/>
              </a:rPr>
              <a:t>The </a:t>
            </a:r>
            <a:r>
              <a:rPr lang="en-US" spc="-4" dirty="0">
                <a:latin typeface="Trebuchet MS" panose="020B0703020202090204" pitchFamily="34" charset="0"/>
                <a:cs typeface="Georgia"/>
              </a:rPr>
              <a:t>U.S.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foreign entities must share </a:t>
            </a:r>
            <a:r>
              <a:rPr lang="en-US" dirty="0">
                <a:latin typeface="Trebuchet MS" panose="020B0703020202090204" pitchFamily="34" charset="0"/>
                <a:cs typeface="Georgia"/>
              </a:rPr>
              <a:t>a qualifying </a:t>
            </a:r>
            <a:r>
              <a:rPr lang="en-US" spc="-4" dirty="0">
                <a:latin typeface="Trebuchet MS" panose="020B0703020202090204" pitchFamily="34" charset="0"/>
                <a:cs typeface="Georgia"/>
              </a:rPr>
              <a:t>corporate </a:t>
            </a:r>
            <a:r>
              <a:rPr lang="en-US" dirty="0">
                <a:latin typeface="Trebuchet MS" panose="020B0703020202090204" pitchFamily="34" charset="0"/>
                <a:cs typeface="Georgia"/>
              </a:rPr>
              <a:t>relationship(key </a:t>
            </a:r>
            <a:r>
              <a:rPr lang="en-US" spc="-4" dirty="0">
                <a:latin typeface="Trebuchet MS" panose="020B0703020202090204" pitchFamily="34" charset="0"/>
                <a:cs typeface="Georgia"/>
              </a:rPr>
              <a:t>factor </a:t>
            </a:r>
            <a:r>
              <a:rPr lang="en-US" dirty="0">
                <a:latin typeface="Trebuchet MS" panose="020B0703020202090204" pitchFamily="34" charset="0"/>
                <a:cs typeface="Georgia"/>
              </a:rPr>
              <a:t>is </a:t>
            </a:r>
            <a:r>
              <a:rPr lang="en-US" spc="-4" dirty="0">
                <a:latin typeface="Trebuchet MS" panose="020B0703020202090204" pitchFamily="34" charset="0"/>
                <a:cs typeface="Georgia"/>
              </a:rPr>
              <a:t>control);</a:t>
            </a:r>
            <a:r>
              <a:rPr lang="en-US" spc="-15" dirty="0">
                <a:latin typeface="Trebuchet MS" panose="020B0703020202090204" pitchFamily="34" charset="0"/>
                <a:cs typeface="Georgia"/>
              </a:rPr>
              <a:t> </a:t>
            </a:r>
            <a:r>
              <a:rPr lang="en-US" dirty="0">
                <a:latin typeface="Trebuchet MS" panose="020B0703020202090204" pitchFamily="34" charset="0"/>
                <a:cs typeface="Georgia"/>
              </a:rPr>
              <a:t>and</a:t>
            </a:r>
          </a:p>
          <a:p>
            <a:pPr marL="351949" marR="3810">
              <a:spcBef>
                <a:spcPts val="4"/>
              </a:spcBef>
              <a:tabLst>
                <a:tab pos="139065" algn="l"/>
              </a:tabLst>
            </a:pPr>
            <a:r>
              <a:rPr lang="en-US" dirty="0">
                <a:latin typeface="Trebuchet MS" panose="020B0703020202090204" pitchFamily="34" charset="0"/>
                <a:cs typeface="Georgia"/>
              </a:rPr>
              <a:t>The multinational </a:t>
            </a:r>
            <a:r>
              <a:rPr lang="en-US" spc="-4" dirty="0">
                <a:latin typeface="Trebuchet MS" panose="020B0703020202090204" pitchFamily="34" charset="0"/>
                <a:cs typeface="Georgia"/>
              </a:rPr>
              <a:t>company </a:t>
            </a:r>
            <a:r>
              <a:rPr lang="en-US" dirty="0">
                <a:latin typeface="Trebuchet MS" panose="020B0703020202090204" pitchFamily="34" charset="0"/>
                <a:cs typeface="Georgia"/>
              </a:rPr>
              <a:t>must </a:t>
            </a:r>
            <a:r>
              <a:rPr lang="en-US" spc="-4" dirty="0">
                <a:latin typeface="Trebuchet MS" panose="020B0703020202090204" pitchFamily="34" charset="0"/>
                <a:cs typeface="Georgia"/>
              </a:rPr>
              <a:t>be doing business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United States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present </a:t>
            </a:r>
            <a:r>
              <a:rPr lang="en-US" dirty="0">
                <a:latin typeface="Trebuchet MS" panose="020B0703020202090204" pitchFamily="34" charset="0"/>
                <a:cs typeface="Georgia"/>
              </a:rPr>
              <a:t>or near</a:t>
            </a:r>
            <a:r>
              <a:rPr lang="en-US" spc="-15" dirty="0">
                <a:latin typeface="Trebuchet MS" panose="020B0703020202090204" pitchFamily="34" charset="0"/>
                <a:cs typeface="Georgia"/>
              </a:rPr>
              <a:t> </a:t>
            </a:r>
            <a:r>
              <a:rPr lang="en-US" spc="-4" dirty="0">
                <a:latin typeface="Trebuchet MS" panose="020B0703020202090204" pitchFamily="34" charset="0"/>
                <a:cs typeface="Georgia"/>
              </a:rPr>
              <a:t>future</a:t>
            </a:r>
            <a:endParaRPr lang="en-US" dirty="0">
              <a:latin typeface="Trebuchet MS" panose="020B0703020202090204" pitchFamily="34" charset="0"/>
              <a:cs typeface="Georgia"/>
            </a:endParaRPr>
          </a:p>
        </p:txBody>
      </p:sp>
    </p:spTree>
    <p:extLst>
      <p:ext uri="{BB962C8B-B14F-4D97-AF65-F5344CB8AC3E}">
        <p14:creationId xmlns:p14="http://schemas.microsoft.com/office/powerpoint/2010/main" val="1985316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QUALIFYING EMPLOYMENT: L-1A VISA FOR MANAGERS</a:t>
            </a:r>
          </a:p>
        </p:txBody>
      </p:sp>
      <p:sp>
        <p:nvSpPr>
          <p:cNvPr id="8" name="Content Placeholder 7">
            <a:extLst>
              <a:ext uri="{FF2B5EF4-FFF2-40B4-BE49-F238E27FC236}">
                <a16:creationId xmlns:a16="http://schemas.microsoft.com/office/drawing/2014/main" id="{4F798877-BBFD-1247-BC0B-1837495232FB}"/>
              </a:ext>
            </a:extLst>
          </p:cNvPr>
          <p:cNvSpPr>
            <a:spLocks noGrp="1"/>
          </p:cNvSpPr>
          <p:nvPr>
            <p:ph idx="1"/>
          </p:nvPr>
        </p:nvSpPr>
        <p:spPr/>
        <p:txBody>
          <a:bodyPr/>
          <a:lstStyle/>
          <a:p>
            <a:pPr marL="9525" marR="605314">
              <a:spcBef>
                <a:spcPts val="79"/>
              </a:spcBef>
            </a:pPr>
            <a:r>
              <a:rPr lang="en-US" spc="-4" dirty="0">
                <a:latin typeface="Trebuchet MS" panose="020B0703020202090204" pitchFamily="34" charset="0"/>
                <a:cs typeface="Georgia"/>
              </a:rPr>
              <a:t>Managerial capacity </a:t>
            </a:r>
            <a:r>
              <a:rPr lang="en-US" dirty="0">
                <a:latin typeface="Trebuchet MS" panose="020B0703020202090204" pitchFamily="34" charset="0"/>
                <a:cs typeface="Georgia"/>
              </a:rPr>
              <a:t>means an assignment </a:t>
            </a:r>
            <a:r>
              <a:rPr lang="en-US" spc="-4" dirty="0">
                <a:latin typeface="Trebuchet MS" panose="020B0703020202090204" pitchFamily="34" charset="0"/>
                <a:cs typeface="Georgia"/>
              </a:rPr>
              <a:t>within </a:t>
            </a:r>
            <a:r>
              <a:rPr lang="en-US" dirty="0">
                <a:latin typeface="Trebuchet MS" panose="020B0703020202090204" pitchFamily="34" charset="0"/>
                <a:cs typeface="Georgia"/>
              </a:rPr>
              <a:t>an </a:t>
            </a:r>
            <a:r>
              <a:rPr lang="en-US" spc="-4" dirty="0">
                <a:latin typeface="Trebuchet MS" panose="020B0703020202090204" pitchFamily="34" charset="0"/>
                <a:cs typeface="Georgia"/>
              </a:rPr>
              <a:t>organization </a:t>
            </a:r>
            <a:r>
              <a:rPr lang="en-US" dirty="0">
                <a:latin typeface="Trebuchet MS" panose="020B0703020202090204" pitchFamily="34" charset="0"/>
                <a:cs typeface="Georgia"/>
              </a:rPr>
              <a:t>in </a:t>
            </a:r>
            <a:r>
              <a:rPr lang="en-US" spc="-4" dirty="0">
                <a:latin typeface="Trebuchet MS" panose="020B0703020202090204" pitchFamily="34" charset="0"/>
                <a:cs typeface="Georgia"/>
              </a:rPr>
              <a:t>which the employee</a:t>
            </a:r>
            <a:r>
              <a:rPr lang="en-US" spc="-23" dirty="0">
                <a:latin typeface="Trebuchet MS" panose="020B0703020202090204" pitchFamily="34" charset="0"/>
                <a:cs typeface="Georgia"/>
              </a:rPr>
              <a:t> </a:t>
            </a:r>
            <a:r>
              <a:rPr lang="en-US" spc="-4" dirty="0">
                <a:latin typeface="Trebuchet MS" panose="020B0703020202090204" pitchFamily="34" charset="0"/>
                <a:cs typeface="Georgia"/>
              </a:rPr>
              <a:t>primarily:</a:t>
            </a:r>
            <a:endParaRPr lang="en-US" dirty="0">
              <a:latin typeface="Trebuchet MS" panose="020B0703020202090204" pitchFamily="34" charset="0"/>
              <a:cs typeface="Georgia"/>
            </a:endParaRPr>
          </a:p>
          <a:p>
            <a:pPr>
              <a:spcBef>
                <a:spcPts val="11"/>
              </a:spcBef>
            </a:pPr>
            <a:endParaRPr lang="en-US" dirty="0">
              <a:latin typeface="Trebuchet MS" panose="020B0703020202090204" pitchFamily="34" charset="0"/>
              <a:cs typeface="Georgia"/>
            </a:endParaRPr>
          </a:p>
          <a:p>
            <a:pPr marL="567214" marR="90011" indent="-215265">
              <a:buFont typeface="Arial"/>
              <a:buChar char="•"/>
              <a:tabLst>
                <a:tab pos="567214" algn="l"/>
                <a:tab pos="567690" algn="l"/>
              </a:tabLst>
            </a:pPr>
            <a:r>
              <a:rPr lang="en-US" spc="-4" dirty="0">
                <a:latin typeface="Trebuchet MS" panose="020B0703020202090204" pitchFamily="34" charset="0"/>
                <a:cs typeface="Georgia"/>
              </a:rPr>
              <a:t>Manages the organization, or </a:t>
            </a:r>
            <a:r>
              <a:rPr lang="en-US" dirty="0">
                <a:latin typeface="Trebuchet MS" panose="020B0703020202090204" pitchFamily="34" charset="0"/>
                <a:cs typeface="Georgia"/>
              </a:rPr>
              <a:t>a department, subdivision, </a:t>
            </a:r>
            <a:r>
              <a:rPr lang="en-US" spc="-4" dirty="0">
                <a:latin typeface="Trebuchet MS" panose="020B0703020202090204" pitchFamily="34" charset="0"/>
                <a:cs typeface="Georgia"/>
              </a:rPr>
              <a:t>function, or component of the</a:t>
            </a:r>
            <a:r>
              <a:rPr lang="en-US" spc="-15" dirty="0">
                <a:latin typeface="Trebuchet MS" panose="020B0703020202090204" pitchFamily="34" charset="0"/>
                <a:cs typeface="Georgia"/>
              </a:rPr>
              <a:t> </a:t>
            </a:r>
            <a:r>
              <a:rPr lang="en-US" spc="-4" dirty="0">
                <a:latin typeface="Trebuchet MS" panose="020B0703020202090204" pitchFamily="34" charset="0"/>
                <a:cs typeface="Georgia"/>
              </a:rPr>
              <a:t>organization;</a:t>
            </a:r>
            <a:endParaRPr lang="en-US" dirty="0">
              <a:latin typeface="Trebuchet MS" panose="020B0703020202090204" pitchFamily="34" charset="0"/>
              <a:cs typeface="Georgia"/>
            </a:endParaRPr>
          </a:p>
          <a:p>
            <a:pPr>
              <a:spcBef>
                <a:spcPts val="8"/>
              </a:spcBef>
              <a:buFont typeface="Arial"/>
              <a:buChar char="•"/>
            </a:pPr>
            <a:endParaRPr lang="en-US" dirty="0">
              <a:latin typeface="Trebuchet MS" panose="020B0703020202090204" pitchFamily="34" charset="0"/>
              <a:cs typeface="Georgia"/>
            </a:endParaRPr>
          </a:p>
          <a:p>
            <a:pPr marL="567214" marR="3810" indent="-215265">
              <a:spcBef>
                <a:spcPts val="4"/>
              </a:spcBef>
              <a:buFont typeface="Arial"/>
              <a:buChar char="•"/>
              <a:tabLst>
                <a:tab pos="567214" algn="l"/>
                <a:tab pos="567690" algn="l"/>
              </a:tabLst>
            </a:pPr>
            <a:r>
              <a:rPr lang="en-US" spc="-4" dirty="0">
                <a:latin typeface="Trebuchet MS" panose="020B0703020202090204" pitchFamily="34" charset="0"/>
                <a:cs typeface="Georgia"/>
              </a:rPr>
              <a:t>Supervises </a:t>
            </a:r>
            <a:r>
              <a:rPr lang="en-US" dirty="0">
                <a:latin typeface="Trebuchet MS" panose="020B0703020202090204" pitchFamily="34" charset="0"/>
                <a:cs typeface="Georgia"/>
              </a:rPr>
              <a:t>and controls </a:t>
            </a:r>
            <a:r>
              <a:rPr lang="en-US" spc="-4" dirty="0">
                <a:latin typeface="Trebuchet MS" panose="020B0703020202090204" pitchFamily="34" charset="0"/>
                <a:cs typeface="Georgia"/>
              </a:rPr>
              <a:t>the work of other supervisory, professional, or </a:t>
            </a:r>
            <a:r>
              <a:rPr lang="en-US" dirty="0">
                <a:latin typeface="Trebuchet MS" panose="020B0703020202090204" pitchFamily="34" charset="0"/>
                <a:cs typeface="Georgia"/>
              </a:rPr>
              <a:t>managerial </a:t>
            </a:r>
            <a:r>
              <a:rPr lang="en-US" spc="-4" dirty="0">
                <a:latin typeface="Trebuchet MS" panose="020B0703020202090204" pitchFamily="34" charset="0"/>
                <a:cs typeface="Georgia"/>
              </a:rPr>
              <a:t>employees, or </a:t>
            </a:r>
            <a:r>
              <a:rPr lang="en-US" dirty="0">
                <a:latin typeface="Trebuchet MS" panose="020B0703020202090204" pitchFamily="34" charset="0"/>
                <a:cs typeface="Georgia"/>
              </a:rPr>
              <a:t>manages an </a:t>
            </a:r>
            <a:r>
              <a:rPr lang="en-US" spc="-4" dirty="0">
                <a:latin typeface="Trebuchet MS" panose="020B0703020202090204" pitchFamily="34" charset="0"/>
                <a:cs typeface="Georgia"/>
              </a:rPr>
              <a:t>essential function within the organization, or </a:t>
            </a:r>
            <a:r>
              <a:rPr lang="en-US" dirty="0">
                <a:latin typeface="Trebuchet MS" panose="020B0703020202090204" pitchFamily="34" charset="0"/>
                <a:cs typeface="Georgia"/>
              </a:rPr>
              <a:t>a </a:t>
            </a:r>
            <a:r>
              <a:rPr lang="en-US" spc="-4" dirty="0">
                <a:latin typeface="Trebuchet MS" panose="020B0703020202090204" pitchFamily="34" charset="0"/>
                <a:cs typeface="Georgia"/>
              </a:rPr>
              <a:t>department or subdivision of the</a:t>
            </a:r>
            <a:r>
              <a:rPr lang="en-US" spc="-23" dirty="0">
                <a:latin typeface="Trebuchet MS" panose="020B0703020202090204" pitchFamily="34" charset="0"/>
                <a:cs typeface="Georgia"/>
              </a:rPr>
              <a:t> </a:t>
            </a:r>
            <a:r>
              <a:rPr lang="en-US" spc="-4" dirty="0">
                <a:latin typeface="Trebuchet MS" panose="020B0703020202090204" pitchFamily="34" charset="0"/>
                <a:cs typeface="Georgia"/>
              </a:rPr>
              <a:t>organization</a:t>
            </a:r>
            <a:endParaRPr lang="en-US" dirty="0">
              <a:latin typeface="Trebuchet MS" panose="020B0703020202090204" pitchFamily="34" charset="0"/>
              <a:cs typeface="Georgia"/>
            </a:endParaRPr>
          </a:p>
        </p:txBody>
      </p:sp>
    </p:spTree>
    <p:extLst>
      <p:ext uri="{BB962C8B-B14F-4D97-AF65-F5344CB8AC3E}">
        <p14:creationId xmlns:p14="http://schemas.microsoft.com/office/powerpoint/2010/main" val="16769469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QUALIFYING EMPLOYMENT: L-1A VISA FOR MANAGERS</a:t>
            </a:r>
          </a:p>
        </p:txBody>
      </p:sp>
      <p:sp>
        <p:nvSpPr>
          <p:cNvPr id="7" name="Content Placeholder 6">
            <a:extLst>
              <a:ext uri="{FF2B5EF4-FFF2-40B4-BE49-F238E27FC236}">
                <a16:creationId xmlns:a16="http://schemas.microsoft.com/office/drawing/2014/main" id="{D0C6B9A1-4302-9A4F-BAFB-4638B6F43062}"/>
              </a:ext>
            </a:extLst>
          </p:cNvPr>
          <p:cNvSpPr>
            <a:spLocks noGrp="1"/>
          </p:cNvSpPr>
          <p:nvPr>
            <p:ph idx="1"/>
          </p:nvPr>
        </p:nvSpPr>
        <p:spPr/>
        <p:txBody>
          <a:bodyPr/>
          <a:lstStyle/>
          <a:p>
            <a:pPr marL="224314" marR="3810" indent="-215265">
              <a:buFont typeface="Arial"/>
              <a:buChar char="•"/>
              <a:tabLst>
                <a:tab pos="224314" algn="l"/>
                <a:tab pos="224790" algn="l"/>
              </a:tabLst>
            </a:pPr>
            <a:r>
              <a:rPr lang="en-US" spc="-4" dirty="0">
                <a:latin typeface="Trebuchet MS" panose="020B0703020202090204" pitchFamily="34" charset="0"/>
                <a:cs typeface="Georgia"/>
              </a:rPr>
              <a:t>Has the </a:t>
            </a:r>
            <a:r>
              <a:rPr lang="en-US" dirty="0">
                <a:latin typeface="Trebuchet MS" panose="020B0703020202090204" pitchFamily="34" charset="0"/>
                <a:cs typeface="Georgia"/>
              </a:rPr>
              <a:t>authority </a:t>
            </a:r>
            <a:r>
              <a:rPr lang="en-US" spc="-4" dirty="0">
                <a:latin typeface="Trebuchet MS" panose="020B0703020202090204" pitchFamily="34" charset="0"/>
                <a:cs typeface="Georgia"/>
              </a:rPr>
              <a:t>to hire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fire or </a:t>
            </a:r>
            <a:r>
              <a:rPr lang="en-US" dirty="0">
                <a:latin typeface="Trebuchet MS" panose="020B0703020202090204" pitchFamily="34" charset="0"/>
                <a:cs typeface="Georgia"/>
              </a:rPr>
              <a:t>recommend </a:t>
            </a:r>
            <a:r>
              <a:rPr lang="en-US" spc="-4" dirty="0">
                <a:latin typeface="Trebuchet MS" panose="020B0703020202090204" pitchFamily="34" charset="0"/>
                <a:cs typeface="Georgia"/>
              </a:rPr>
              <a:t>those </a:t>
            </a:r>
            <a:r>
              <a:rPr lang="en-US" dirty="0">
                <a:latin typeface="Trebuchet MS" panose="020B0703020202090204" pitchFamily="34" charset="0"/>
                <a:cs typeface="Georgia"/>
              </a:rPr>
              <a:t>as well as </a:t>
            </a:r>
            <a:r>
              <a:rPr lang="en-US" spc="-4" dirty="0">
                <a:latin typeface="Trebuchet MS" panose="020B0703020202090204" pitchFamily="34" charset="0"/>
                <a:cs typeface="Georgia"/>
              </a:rPr>
              <a:t>other personnel </a:t>
            </a:r>
            <a:r>
              <a:rPr lang="en-US" dirty="0">
                <a:latin typeface="Trebuchet MS" panose="020B0703020202090204" pitchFamily="34" charset="0"/>
                <a:cs typeface="Georgia"/>
              </a:rPr>
              <a:t>actions (such as </a:t>
            </a:r>
            <a:r>
              <a:rPr lang="en-US" spc="-4" dirty="0">
                <a:latin typeface="Trebuchet MS" panose="020B0703020202090204" pitchFamily="34" charset="0"/>
                <a:cs typeface="Georgia"/>
              </a:rPr>
              <a:t>promotion </a:t>
            </a:r>
            <a:r>
              <a:rPr lang="en-US" dirty="0">
                <a:latin typeface="Trebuchet MS" panose="020B0703020202090204" pitchFamily="34" charset="0"/>
                <a:cs typeface="Georgia"/>
              </a:rPr>
              <a:t>and leave authorization) if </a:t>
            </a:r>
            <a:r>
              <a:rPr lang="en-US" spc="-4" dirty="0">
                <a:latin typeface="Trebuchet MS" panose="020B0703020202090204" pitchFamily="34" charset="0"/>
                <a:cs typeface="Georgia"/>
              </a:rPr>
              <a:t>another employee or other employees are directly supervised; </a:t>
            </a:r>
            <a:r>
              <a:rPr lang="en-US" dirty="0">
                <a:latin typeface="Trebuchet MS" panose="020B0703020202090204" pitchFamily="34" charset="0"/>
                <a:cs typeface="Georgia"/>
              </a:rPr>
              <a:t>if no </a:t>
            </a:r>
            <a:r>
              <a:rPr lang="en-US" spc="-4" dirty="0">
                <a:latin typeface="Trebuchet MS" panose="020B0703020202090204" pitchFamily="34" charset="0"/>
                <a:cs typeface="Georgia"/>
              </a:rPr>
              <a:t>other employee </a:t>
            </a:r>
            <a:r>
              <a:rPr lang="en-US" dirty="0">
                <a:latin typeface="Trebuchet MS" panose="020B0703020202090204" pitchFamily="34" charset="0"/>
                <a:cs typeface="Georgia"/>
              </a:rPr>
              <a:t>is </a:t>
            </a:r>
            <a:r>
              <a:rPr lang="en-US" spc="-4" dirty="0">
                <a:latin typeface="Trebuchet MS" panose="020B0703020202090204" pitchFamily="34" charset="0"/>
                <a:cs typeface="Georgia"/>
              </a:rPr>
              <a:t>directly supervised, functions </a:t>
            </a:r>
            <a:r>
              <a:rPr lang="en-US" dirty="0">
                <a:latin typeface="Trebuchet MS" panose="020B0703020202090204" pitchFamily="34" charset="0"/>
                <a:cs typeface="Georgia"/>
              </a:rPr>
              <a:t>at a senior </a:t>
            </a:r>
            <a:r>
              <a:rPr lang="en-US" spc="-4" dirty="0">
                <a:latin typeface="Trebuchet MS" panose="020B0703020202090204" pitchFamily="34" charset="0"/>
                <a:cs typeface="Georgia"/>
              </a:rPr>
              <a:t>level within the organizational hierarchy </a:t>
            </a:r>
            <a:r>
              <a:rPr lang="en-US" dirty="0">
                <a:latin typeface="Trebuchet MS" panose="020B0703020202090204" pitchFamily="34" charset="0"/>
                <a:cs typeface="Georgia"/>
              </a:rPr>
              <a:t>or </a:t>
            </a:r>
            <a:r>
              <a:rPr lang="en-US" spc="-4" dirty="0">
                <a:latin typeface="Trebuchet MS" panose="020B0703020202090204" pitchFamily="34" charset="0"/>
                <a:cs typeface="Georgia"/>
              </a:rPr>
              <a:t>with respect to the function </a:t>
            </a:r>
            <a:r>
              <a:rPr lang="en-US" dirty="0">
                <a:latin typeface="Trebuchet MS" panose="020B0703020202090204" pitchFamily="34" charset="0"/>
                <a:cs typeface="Georgia"/>
              </a:rPr>
              <a:t>managed,</a:t>
            </a:r>
            <a:r>
              <a:rPr lang="en-US" spc="-11" dirty="0">
                <a:latin typeface="Trebuchet MS" panose="020B0703020202090204" pitchFamily="34" charset="0"/>
                <a:cs typeface="Georgia"/>
              </a:rPr>
              <a:t> </a:t>
            </a:r>
            <a:r>
              <a:rPr lang="en-US" dirty="0">
                <a:latin typeface="Trebuchet MS" panose="020B0703020202090204" pitchFamily="34" charset="0"/>
                <a:cs typeface="Georgia"/>
              </a:rPr>
              <a:t>and</a:t>
            </a:r>
          </a:p>
          <a:p>
            <a:pPr>
              <a:spcBef>
                <a:spcPts val="11"/>
              </a:spcBef>
              <a:buFont typeface="Arial"/>
              <a:buChar char="•"/>
            </a:pPr>
            <a:endParaRPr lang="en-US" dirty="0">
              <a:latin typeface="Trebuchet MS" panose="020B0703020202090204" pitchFamily="34" charset="0"/>
              <a:cs typeface="Georgia"/>
            </a:endParaRPr>
          </a:p>
          <a:p>
            <a:pPr marL="224314" marR="8573" indent="-215265">
              <a:spcBef>
                <a:spcPts val="4"/>
              </a:spcBef>
              <a:buFont typeface="Arial"/>
              <a:buChar char="•"/>
              <a:tabLst>
                <a:tab pos="224314" algn="l"/>
                <a:tab pos="224790" algn="l"/>
              </a:tabLst>
            </a:pPr>
            <a:r>
              <a:rPr lang="en-US" spc="-4" dirty="0">
                <a:latin typeface="Trebuchet MS" panose="020B0703020202090204" pitchFamily="34" charset="0"/>
                <a:cs typeface="Georgia"/>
              </a:rPr>
              <a:t>Exercises discretion over the day-to-day operations of </a:t>
            </a:r>
            <a:r>
              <a:rPr lang="en-US" dirty="0">
                <a:latin typeface="Trebuchet MS" panose="020B0703020202090204" pitchFamily="34" charset="0"/>
                <a:cs typeface="Georgia"/>
              </a:rPr>
              <a:t>the activity </a:t>
            </a:r>
            <a:r>
              <a:rPr lang="en-US" spc="-4" dirty="0">
                <a:latin typeface="Trebuchet MS" panose="020B0703020202090204" pitchFamily="34" charset="0"/>
                <a:cs typeface="Georgia"/>
              </a:rPr>
              <a:t>or </a:t>
            </a:r>
            <a:r>
              <a:rPr lang="en-US" dirty="0">
                <a:latin typeface="Trebuchet MS" panose="020B0703020202090204" pitchFamily="34" charset="0"/>
                <a:cs typeface="Georgia"/>
              </a:rPr>
              <a:t>function </a:t>
            </a:r>
            <a:r>
              <a:rPr lang="en-US" spc="-4" dirty="0">
                <a:latin typeface="Trebuchet MS" panose="020B0703020202090204" pitchFamily="34" charset="0"/>
                <a:cs typeface="Georgia"/>
              </a:rPr>
              <a:t>for </a:t>
            </a:r>
            <a:r>
              <a:rPr lang="en-US" dirty="0">
                <a:latin typeface="Trebuchet MS" panose="020B0703020202090204" pitchFamily="34" charset="0"/>
                <a:cs typeface="Georgia"/>
              </a:rPr>
              <a:t>which </a:t>
            </a:r>
            <a:r>
              <a:rPr lang="en-US" spc="-4" dirty="0">
                <a:latin typeface="Trebuchet MS" panose="020B0703020202090204" pitchFamily="34" charset="0"/>
                <a:cs typeface="Georgia"/>
              </a:rPr>
              <a:t>the employee has </a:t>
            </a:r>
            <a:r>
              <a:rPr lang="en-US" dirty="0">
                <a:latin typeface="Trebuchet MS" panose="020B0703020202090204" pitchFamily="34" charset="0"/>
                <a:cs typeface="Georgia"/>
              </a:rPr>
              <a:t>authority. A </a:t>
            </a:r>
            <a:r>
              <a:rPr lang="en-US" spc="-4" dirty="0">
                <a:latin typeface="Trebuchet MS" panose="020B0703020202090204" pitchFamily="34" charset="0"/>
                <a:cs typeface="Georgia"/>
              </a:rPr>
              <a:t>first-line supervisor </a:t>
            </a:r>
            <a:r>
              <a:rPr lang="en-US" dirty="0">
                <a:latin typeface="Trebuchet MS" panose="020B0703020202090204" pitchFamily="34" charset="0"/>
                <a:cs typeface="Georgia"/>
              </a:rPr>
              <a:t>is not </a:t>
            </a:r>
            <a:r>
              <a:rPr lang="en-US" spc="-4" dirty="0">
                <a:latin typeface="Trebuchet MS" panose="020B0703020202090204" pitchFamily="34" charset="0"/>
                <a:cs typeface="Georgia"/>
              </a:rPr>
              <a:t>considered </a:t>
            </a:r>
            <a:r>
              <a:rPr lang="en-US" dirty="0">
                <a:latin typeface="Trebuchet MS" panose="020B0703020202090204" pitchFamily="34" charset="0"/>
                <a:cs typeface="Georgia"/>
              </a:rPr>
              <a:t>to </a:t>
            </a:r>
            <a:r>
              <a:rPr lang="en-US" spc="-4" dirty="0">
                <a:latin typeface="Trebuchet MS" panose="020B0703020202090204" pitchFamily="34" charset="0"/>
                <a:cs typeface="Georgia"/>
              </a:rPr>
              <a:t>be </a:t>
            </a:r>
            <a:r>
              <a:rPr lang="en-US" dirty="0">
                <a:latin typeface="Trebuchet MS" panose="020B0703020202090204" pitchFamily="34" charset="0"/>
                <a:cs typeface="Georgia"/>
              </a:rPr>
              <a:t>acting in a managerial </a:t>
            </a:r>
            <a:r>
              <a:rPr lang="en-US" spc="-4" dirty="0">
                <a:latin typeface="Trebuchet MS" panose="020B0703020202090204" pitchFamily="34" charset="0"/>
                <a:cs typeface="Georgia"/>
              </a:rPr>
              <a:t>capacity </a:t>
            </a:r>
            <a:r>
              <a:rPr lang="en-US" dirty="0">
                <a:latin typeface="Trebuchet MS" panose="020B0703020202090204" pitchFamily="34" charset="0"/>
                <a:cs typeface="Georgia"/>
              </a:rPr>
              <a:t>merely </a:t>
            </a:r>
            <a:r>
              <a:rPr lang="en-US" spc="-4" dirty="0">
                <a:latin typeface="Trebuchet MS" panose="020B0703020202090204" pitchFamily="34" charset="0"/>
                <a:cs typeface="Georgia"/>
              </a:rPr>
              <a:t>by </a:t>
            </a:r>
            <a:r>
              <a:rPr lang="en-US" dirty="0">
                <a:latin typeface="Trebuchet MS" panose="020B0703020202090204" pitchFamily="34" charset="0"/>
                <a:cs typeface="Georgia"/>
              </a:rPr>
              <a:t>virtue </a:t>
            </a:r>
            <a:r>
              <a:rPr lang="en-US" spc="-4" dirty="0">
                <a:latin typeface="Trebuchet MS" panose="020B0703020202090204" pitchFamily="34" charset="0"/>
                <a:cs typeface="Georgia"/>
              </a:rPr>
              <a:t>of </a:t>
            </a:r>
            <a:r>
              <a:rPr lang="en-US" dirty="0">
                <a:latin typeface="Trebuchet MS" panose="020B0703020202090204" pitchFamily="34" charset="0"/>
                <a:cs typeface="Georgia"/>
              </a:rPr>
              <a:t>the </a:t>
            </a:r>
            <a:r>
              <a:rPr lang="en-US" spc="-4" dirty="0">
                <a:latin typeface="Trebuchet MS" panose="020B0703020202090204" pitchFamily="34" charset="0"/>
                <a:cs typeface="Georgia"/>
              </a:rPr>
              <a:t>supervisor's supervisory </a:t>
            </a:r>
            <a:r>
              <a:rPr lang="en-US" dirty="0">
                <a:latin typeface="Trebuchet MS" panose="020B0703020202090204" pitchFamily="34" charset="0"/>
                <a:cs typeface="Georgia"/>
              </a:rPr>
              <a:t>duties </a:t>
            </a:r>
            <a:r>
              <a:rPr lang="en-US" spc="-4" dirty="0">
                <a:latin typeface="Trebuchet MS" panose="020B0703020202090204" pitchFamily="34" charset="0"/>
                <a:cs typeface="Georgia"/>
              </a:rPr>
              <a:t>unless the employees supervised are</a:t>
            </a:r>
            <a:r>
              <a:rPr lang="en-US" spc="-56" dirty="0">
                <a:latin typeface="Trebuchet MS" panose="020B0703020202090204" pitchFamily="34" charset="0"/>
                <a:cs typeface="Georgia"/>
              </a:rPr>
              <a:t> </a:t>
            </a:r>
            <a:r>
              <a:rPr lang="en-US" spc="-4" dirty="0">
                <a:latin typeface="Trebuchet MS" panose="020B0703020202090204" pitchFamily="34" charset="0"/>
                <a:cs typeface="Georgia"/>
              </a:rPr>
              <a:t>professional</a:t>
            </a:r>
            <a:endParaRPr lang="en-US" dirty="0">
              <a:latin typeface="Trebuchet MS" panose="020B0703020202090204" pitchFamily="34" charset="0"/>
              <a:cs typeface="Georgia"/>
            </a:endParaRPr>
          </a:p>
        </p:txBody>
      </p:sp>
    </p:spTree>
    <p:extLst>
      <p:ext uri="{BB962C8B-B14F-4D97-AF65-F5344CB8AC3E}">
        <p14:creationId xmlns:p14="http://schemas.microsoft.com/office/powerpoint/2010/main" val="206342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QUALIFYING EMPLOYMENT: L-1A VISA FOR EXECUTIVES</a:t>
            </a:r>
          </a:p>
        </p:txBody>
      </p:sp>
      <p:sp>
        <p:nvSpPr>
          <p:cNvPr id="8" name="Content Placeholder 7">
            <a:extLst>
              <a:ext uri="{FF2B5EF4-FFF2-40B4-BE49-F238E27FC236}">
                <a16:creationId xmlns:a16="http://schemas.microsoft.com/office/drawing/2014/main" id="{CD7DDE05-85A2-2C49-AC97-16AC2022E093}"/>
              </a:ext>
            </a:extLst>
          </p:cNvPr>
          <p:cNvSpPr>
            <a:spLocks noGrp="1"/>
          </p:cNvSpPr>
          <p:nvPr>
            <p:ph idx="1"/>
          </p:nvPr>
        </p:nvSpPr>
        <p:spPr/>
        <p:txBody>
          <a:bodyPr/>
          <a:lstStyle/>
          <a:p>
            <a:pPr marL="0" indent="0">
              <a:spcBef>
                <a:spcPts val="79"/>
              </a:spcBef>
              <a:buNone/>
            </a:pPr>
            <a:r>
              <a:rPr lang="en-US" spc="-4" dirty="0">
                <a:latin typeface="Trebuchet MS" panose="020B0703020202090204" pitchFamily="34" charset="0"/>
                <a:cs typeface="Georgia"/>
              </a:rPr>
              <a:t>Executive </a:t>
            </a:r>
            <a:r>
              <a:rPr lang="en-US" dirty="0">
                <a:latin typeface="Trebuchet MS" panose="020B0703020202090204" pitchFamily="34" charset="0"/>
                <a:cs typeface="Georgia"/>
              </a:rPr>
              <a:t>capacity means an assignment </a:t>
            </a:r>
            <a:r>
              <a:rPr lang="en-US" spc="-4" dirty="0">
                <a:latin typeface="Trebuchet MS" panose="020B0703020202090204" pitchFamily="34" charset="0"/>
                <a:cs typeface="Georgia"/>
              </a:rPr>
              <a:t>within an organization </a:t>
            </a:r>
            <a:r>
              <a:rPr lang="en-US" dirty="0">
                <a:latin typeface="Trebuchet MS" panose="020B0703020202090204" pitchFamily="34" charset="0"/>
                <a:cs typeface="Georgia"/>
              </a:rPr>
              <a:t>in which </a:t>
            </a:r>
            <a:r>
              <a:rPr lang="en-US" spc="-4" dirty="0">
                <a:latin typeface="Trebuchet MS" panose="020B0703020202090204" pitchFamily="34" charset="0"/>
                <a:cs typeface="Georgia"/>
              </a:rPr>
              <a:t>the</a:t>
            </a:r>
            <a:r>
              <a:rPr lang="en-US" dirty="0">
                <a:latin typeface="Trebuchet MS" panose="020B0703020202090204" pitchFamily="34" charset="0"/>
                <a:cs typeface="Georgia"/>
              </a:rPr>
              <a:t> </a:t>
            </a:r>
            <a:r>
              <a:rPr lang="en-US" spc="-4" dirty="0">
                <a:latin typeface="Trebuchet MS" panose="020B0703020202090204" pitchFamily="34" charset="0"/>
                <a:cs typeface="Georgia"/>
              </a:rPr>
              <a:t>employee</a:t>
            </a:r>
            <a:r>
              <a:rPr lang="en-US" spc="-23" dirty="0">
                <a:latin typeface="Trebuchet MS" panose="020B0703020202090204" pitchFamily="34" charset="0"/>
                <a:cs typeface="Georgia"/>
              </a:rPr>
              <a:t> </a:t>
            </a:r>
            <a:r>
              <a:rPr lang="en-US" spc="-4" dirty="0">
                <a:latin typeface="Trebuchet MS" panose="020B0703020202090204" pitchFamily="34" charset="0"/>
                <a:cs typeface="Georgia"/>
              </a:rPr>
              <a:t>primarily:</a:t>
            </a:r>
            <a:endParaRPr lang="en-US" dirty="0">
              <a:latin typeface="Trebuchet MS" panose="020B0703020202090204" pitchFamily="34" charset="0"/>
              <a:cs typeface="Georgia"/>
            </a:endParaRPr>
          </a:p>
          <a:p>
            <a:pPr marL="567214" indent="-215265">
              <a:buFont typeface="Arial"/>
              <a:buChar char="•"/>
              <a:tabLst>
                <a:tab pos="567214" algn="l"/>
                <a:tab pos="567690" algn="l"/>
              </a:tabLst>
            </a:pPr>
            <a:r>
              <a:rPr lang="en-US" spc="-4" dirty="0">
                <a:latin typeface="Trebuchet MS" panose="020B0703020202090204" pitchFamily="34" charset="0"/>
                <a:cs typeface="Georgia"/>
              </a:rPr>
              <a:t>Directs the </a:t>
            </a:r>
            <a:r>
              <a:rPr lang="en-US" dirty="0">
                <a:latin typeface="Trebuchet MS" panose="020B0703020202090204" pitchFamily="34" charset="0"/>
                <a:cs typeface="Georgia"/>
              </a:rPr>
              <a:t>management </a:t>
            </a:r>
            <a:r>
              <a:rPr lang="en-US" spc="-4" dirty="0">
                <a:latin typeface="Trebuchet MS" panose="020B0703020202090204" pitchFamily="34" charset="0"/>
                <a:cs typeface="Georgia"/>
              </a:rPr>
              <a:t>of the organization or </a:t>
            </a:r>
            <a:r>
              <a:rPr lang="en-US" dirty="0">
                <a:latin typeface="Trebuchet MS" panose="020B0703020202090204" pitchFamily="34" charset="0"/>
                <a:cs typeface="Georgia"/>
              </a:rPr>
              <a:t>a major </a:t>
            </a:r>
            <a:r>
              <a:rPr lang="en-US" spc="-4" dirty="0">
                <a:latin typeface="Trebuchet MS" panose="020B0703020202090204" pitchFamily="34" charset="0"/>
                <a:cs typeface="Georgia"/>
              </a:rPr>
              <a:t>component or</a:t>
            </a:r>
            <a:endParaRPr lang="en-US" dirty="0">
              <a:latin typeface="Trebuchet MS" panose="020B0703020202090204" pitchFamily="34" charset="0"/>
              <a:cs typeface="Georgia"/>
            </a:endParaRPr>
          </a:p>
          <a:p>
            <a:pPr marL="567214"/>
            <a:r>
              <a:rPr lang="en-US" spc="-4" dirty="0">
                <a:latin typeface="Trebuchet MS" panose="020B0703020202090204" pitchFamily="34" charset="0"/>
                <a:cs typeface="Georgia"/>
              </a:rPr>
              <a:t>function </a:t>
            </a:r>
            <a:r>
              <a:rPr lang="en-US" dirty="0">
                <a:latin typeface="Trebuchet MS" panose="020B0703020202090204" pitchFamily="34" charset="0"/>
                <a:cs typeface="Georgia"/>
              </a:rPr>
              <a:t>of the</a:t>
            </a:r>
            <a:r>
              <a:rPr lang="en-US" spc="-26" dirty="0">
                <a:latin typeface="Trebuchet MS" panose="020B0703020202090204" pitchFamily="34" charset="0"/>
                <a:cs typeface="Georgia"/>
              </a:rPr>
              <a:t> </a:t>
            </a:r>
            <a:r>
              <a:rPr lang="en-US" spc="-4" dirty="0">
                <a:latin typeface="Trebuchet MS" panose="020B0703020202090204" pitchFamily="34" charset="0"/>
                <a:cs typeface="Georgia"/>
              </a:rPr>
              <a:t>organization;</a:t>
            </a:r>
            <a:endParaRPr lang="en-US" dirty="0">
              <a:latin typeface="Trebuchet MS" panose="020B0703020202090204" pitchFamily="34" charset="0"/>
              <a:cs typeface="Georgia"/>
            </a:endParaRPr>
          </a:p>
          <a:p>
            <a:pPr marL="567214" marR="557213" indent="-215265">
              <a:spcBef>
                <a:spcPts val="4"/>
              </a:spcBef>
              <a:buFont typeface="Arial"/>
              <a:buChar char="•"/>
              <a:tabLst>
                <a:tab pos="567214" algn="l"/>
                <a:tab pos="567690" algn="l"/>
              </a:tabLst>
            </a:pPr>
            <a:r>
              <a:rPr lang="en-US" spc="-4" dirty="0">
                <a:latin typeface="Trebuchet MS" panose="020B0703020202090204" pitchFamily="34" charset="0"/>
                <a:cs typeface="Georgia"/>
              </a:rPr>
              <a:t>Establishes the goals and policies of the organization, component, or function;</a:t>
            </a:r>
            <a:endParaRPr lang="en-US" dirty="0">
              <a:latin typeface="Trebuchet MS" panose="020B0703020202090204" pitchFamily="34" charset="0"/>
              <a:cs typeface="Georgia"/>
            </a:endParaRPr>
          </a:p>
          <a:p>
            <a:pPr marL="567214" indent="-215265">
              <a:buFont typeface="Arial"/>
              <a:buChar char="•"/>
              <a:tabLst>
                <a:tab pos="567214" algn="l"/>
                <a:tab pos="567690" algn="l"/>
              </a:tabLst>
            </a:pPr>
            <a:r>
              <a:rPr lang="en-US" spc="-4" dirty="0">
                <a:latin typeface="Trebuchet MS" panose="020B0703020202090204" pitchFamily="34" charset="0"/>
                <a:cs typeface="Georgia"/>
              </a:rPr>
              <a:t>Exercises wide latitude </a:t>
            </a:r>
            <a:r>
              <a:rPr lang="en-US" dirty="0">
                <a:latin typeface="Trebuchet MS" panose="020B0703020202090204" pitchFamily="34" charset="0"/>
                <a:cs typeface="Georgia"/>
              </a:rPr>
              <a:t>in </a:t>
            </a:r>
            <a:r>
              <a:rPr lang="en-US" spc="-4" dirty="0">
                <a:latin typeface="Trebuchet MS" panose="020B0703020202090204" pitchFamily="34" charset="0"/>
                <a:cs typeface="Georgia"/>
              </a:rPr>
              <a:t>discretionary </a:t>
            </a:r>
            <a:r>
              <a:rPr lang="en-US" dirty="0">
                <a:latin typeface="Trebuchet MS" panose="020B0703020202090204" pitchFamily="34" charset="0"/>
                <a:cs typeface="Georgia"/>
              </a:rPr>
              <a:t>decision-making;</a:t>
            </a:r>
            <a:r>
              <a:rPr lang="en-US" spc="4" dirty="0">
                <a:latin typeface="Trebuchet MS" panose="020B0703020202090204" pitchFamily="34" charset="0"/>
                <a:cs typeface="Georgia"/>
              </a:rPr>
              <a:t> </a:t>
            </a:r>
            <a:r>
              <a:rPr lang="en-US" dirty="0">
                <a:latin typeface="Trebuchet MS" panose="020B0703020202090204" pitchFamily="34" charset="0"/>
                <a:cs typeface="Georgia"/>
              </a:rPr>
              <a:t>and</a:t>
            </a:r>
          </a:p>
          <a:p>
            <a:pPr marL="567214" indent="-215265">
              <a:buFont typeface="Arial"/>
              <a:buChar char="•"/>
              <a:tabLst>
                <a:tab pos="567214" algn="l"/>
                <a:tab pos="567690" algn="l"/>
              </a:tabLst>
            </a:pPr>
            <a:r>
              <a:rPr lang="en-US" dirty="0">
                <a:latin typeface="Trebuchet MS" panose="020B0703020202090204" pitchFamily="34" charset="0"/>
                <a:cs typeface="Georgia"/>
              </a:rPr>
              <a:t>Receives </a:t>
            </a:r>
            <a:r>
              <a:rPr lang="en-US" spc="-4" dirty="0">
                <a:latin typeface="Trebuchet MS" panose="020B0703020202090204" pitchFamily="34" charset="0"/>
                <a:cs typeface="Georgia"/>
              </a:rPr>
              <a:t>only general supervision </a:t>
            </a:r>
            <a:r>
              <a:rPr lang="en-US" dirty="0">
                <a:latin typeface="Trebuchet MS" panose="020B0703020202090204" pitchFamily="34" charset="0"/>
                <a:cs typeface="Georgia"/>
              </a:rPr>
              <a:t>or direction </a:t>
            </a:r>
            <a:r>
              <a:rPr lang="en-US" spc="-4" dirty="0">
                <a:latin typeface="Trebuchet MS" panose="020B0703020202090204" pitchFamily="34" charset="0"/>
                <a:cs typeface="Georgia"/>
              </a:rPr>
              <a:t>from higher level</a:t>
            </a:r>
            <a:r>
              <a:rPr lang="en-US" spc="-11" dirty="0">
                <a:latin typeface="Trebuchet MS" panose="020B0703020202090204" pitchFamily="34" charset="0"/>
                <a:cs typeface="Georgia"/>
              </a:rPr>
              <a:t> </a:t>
            </a:r>
            <a:r>
              <a:rPr lang="en-US" spc="-4" dirty="0">
                <a:latin typeface="Trebuchet MS" panose="020B0703020202090204" pitchFamily="34" charset="0"/>
                <a:cs typeface="Georgia"/>
              </a:rPr>
              <a:t>executives,</a:t>
            </a:r>
            <a:endParaRPr lang="en-US" dirty="0">
              <a:latin typeface="Trebuchet MS" panose="020B0703020202090204" pitchFamily="34" charset="0"/>
              <a:cs typeface="Georgia"/>
            </a:endParaRPr>
          </a:p>
          <a:p>
            <a:pPr marL="567214"/>
            <a:r>
              <a:rPr lang="en-US" spc="-4" dirty="0">
                <a:latin typeface="Trebuchet MS" panose="020B0703020202090204" pitchFamily="34" charset="0"/>
                <a:cs typeface="Georgia"/>
              </a:rPr>
              <a:t>the board of directors, or stockholders of the</a:t>
            </a:r>
            <a:r>
              <a:rPr lang="en-US" spc="-11" dirty="0">
                <a:latin typeface="Trebuchet MS" panose="020B0703020202090204" pitchFamily="34" charset="0"/>
                <a:cs typeface="Georgia"/>
              </a:rPr>
              <a:t> </a:t>
            </a:r>
            <a:r>
              <a:rPr lang="en-US" spc="-4" dirty="0">
                <a:latin typeface="Trebuchet MS" panose="020B0703020202090204" pitchFamily="34" charset="0"/>
                <a:cs typeface="Georgia"/>
              </a:rPr>
              <a:t>organization</a:t>
            </a:r>
            <a:endParaRPr lang="en-US" dirty="0">
              <a:latin typeface="Trebuchet MS" panose="020B0703020202090204" pitchFamily="34" charset="0"/>
              <a:cs typeface="Georgia"/>
            </a:endParaRPr>
          </a:p>
        </p:txBody>
      </p:sp>
    </p:spTree>
    <p:extLst>
      <p:ext uri="{BB962C8B-B14F-4D97-AF65-F5344CB8AC3E}">
        <p14:creationId xmlns:p14="http://schemas.microsoft.com/office/powerpoint/2010/main" val="4283261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L-1B VISA FOR SPECIALIZED KNOWLEDGE</a:t>
            </a:r>
          </a:p>
        </p:txBody>
      </p:sp>
      <p:sp>
        <p:nvSpPr>
          <p:cNvPr id="6" name="Content Placeholder 5">
            <a:extLst>
              <a:ext uri="{FF2B5EF4-FFF2-40B4-BE49-F238E27FC236}">
                <a16:creationId xmlns:a16="http://schemas.microsoft.com/office/drawing/2014/main" id="{6418085A-6DBB-474C-B7C4-DEE897EC7CD1}"/>
              </a:ext>
            </a:extLst>
          </p:cNvPr>
          <p:cNvSpPr>
            <a:spLocks noGrp="1"/>
          </p:cNvSpPr>
          <p:nvPr>
            <p:ph idx="1"/>
          </p:nvPr>
        </p:nvSpPr>
        <p:spPr/>
        <p:txBody>
          <a:bodyPr>
            <a:normAutofit fontScale="92500" lnSpcReduction="20000"/>
          </a:bodyPr>
          <a:lstStyle/>
          <a:p>
            <a:pPr marL="224314" marR="276225" indent="-215265">
              <a:spcBef>
                <a:spcPts val="1076"/>
              </a:spcBef>
              <a:buFont typeface="Arial"/>
              <a:buChar char="•"/>
              <a:tabLst>
                <a:tab pos="224314" algn="l"/>
                <a:tab pos="224790" algn="l"/>
              </a:tabLst>
            </a:pPr>
            <a:r>
              <a:rPr lang="en-US" spc="-4" dirty="0">
                <a:latin typeface="Trebuchet MS" panose="020B0703020202090204" pitchFamily="34" charset="0"/>
                <a:cs typeface="Georgia"/>
              </a:rPr>
              <a:t>For </a:t>
            </a:r>
            <a:r>
              <a:rPr lang="en-US" dirty="0">
                <a:latin typeface="Trebuchet MS" panose="020B0703020202090204" pitchFamily="34" charset="0"/>
                <a:cs typeface="Georgia"/>
              </a:rPr>
              <a:t>L-1B nonimmigrant </a:t>
            </a:r>
            <a:r>
              <a:rPr lang="en-US" spc="-4" dirty="0">
                <a:latin typeface="Trebuchet MS" panose="020B0703020202090204" pitchFamily="34" charset="0"/>
                <a:cs typeface="Georgia"/>
              </a:rPr>
              <a:t>status, the transferee </a:t>
            </a:r>
            <a:r>
              <a:rPr lang="en-US" dirty="0">
                <a:latin typeface="Trebuchet MS" panose="020B0703020202090204" pitchFamily="34" charset="0"/>
                <a:cs typeface="Georgia"/>
              </a:rPr>
              <a:t>must </a:t>
            </a:r>
            <a:r>
              <a:rPr lang="en-US" spc="-4" dirty="0">
                <a:latin typeface="Trebuchet MS" panose="020B0703020202090204" pitchFamily="34" charset="0"/>
                <a:cs typeface="Georgia"/>
              </a:rPr>
              <a:t>be engaged </a:t>
            </a:r>
            <a:r>
              <a:rPr lang="en-US" dirty="0">
                <a:latin typeface="Trebuchet MS" panose="020B0703020202090204" pitchFamily="34" charset="0"/>
                <a:cs typeface="Georgia"/>
              </a:rPr>
              <a:t>in </a:t>
            </a:r>
            <a:r>
              <a:rPr lang="en-US" spc="-4" dirty="0">
                <a:latin typeface="Trebuchet MS" panose="020B0703020202090204" pitchFamily="34" charset="0"/>
                <a:cs typeface="Georgia"/>
              </a:rPr>
              <a:t>work requiring </a:t>
            </a:r>
            <a:r>
              <a:rPr lang="en-US" dirty="0">
                <a:solidFill>
                  <a:srgbClr val="D16248"/>
                </a:solidFill>
                <a:latin typeface="Trebuchet MS" panose="020B0703020202090204" pitchFamily="34" charset="0"/>
                <a:cs typeface="Georgia"/>
              </a:rPr>
              <a:t>specialized </a:t>
            </a:r>
            <a:r>
              <a:rPr lang="en-US" spc="-4" dirty="0">
                <a:solidFill>
                  <a:srgbClr val="D16248"/>
                </a:solidFill>
                <a:latin typeface="Trebuchet MS" panose="020B0703020202090204" pitchFamily="34" charset="0"/>
                <a:cs typeface="Georgia"/>
              </a:rPr>
              <a:t>knowledge</a:t>
            </a:r>
            <a:r>
              <a:rPr lang="en-US" spc="-4" dirty="0">
                <a:latin typeface="Trebuchet MS" panose="020B0703020202090204" pitchFamily="34" charset="0"/>
                <a:cs typeface="Georgia"/>
              </a:rPr>
              <a:t>.</a:t>
            </a:r>
            <a:endParaRPr lang="en-US" dirty="0">
              <a:latin typeface="Trebuchet MS" panose="020B0703020202090204" pitchFamily="34" charset="0"/>
              <a:cs typeface="Georgia"/>
            </a:endParaRPr>
          </a:p>
          <a:p>
            <a:pPr marL="224314" marR="3810" indent="-215265">
              <a:buFont typeface="Arial"/>
              <a:buChar char="•"/>
              <a:tabLst>
                <a:tab pos="224314" algn="l"/>
                <a:tab pos="224790" algn="l"/>
              </a:tabLst>
            </a:pPr>
            <a:r>
              <a:rPr lang="en-US" dirty="0">
                <a:latin typeface="Trebuchet MS" panose="020B0703020202090204" pitchFamily="34" charset="0"/>
                <a:cs typeface="Georgia"/>
              </a:rPr>
              <a:t>While </a:t>
            </a:r>
            <a:r>
              <a:rPr lang="en-US" spc="-4" dirty="0">
                <a:latin typeface="Trebuchet MS" panose="020B0703020202090204" pitchFamily="34" charset="0"/>
                <a:cs typeface="Georgia"/>
              </a:rPr>
              <a:t>specialized </a:t>
            </a:r>
            <a:r>
              <a:rPr lang="en-US" dirty="0">
                <a:latin typeface="Trebuchet MS" panose="020B0703020202090204" pitchFamily="34" charset="0"/>
                <a:cs typeface="Georgia"/>
              </a:rPr>
              <a:t>knowledge </a:t>
            </a:r>
            <a:r>
              <a:rPr lang="en-US" spc="-4" dirty="0">
                <a:latin typeface="Trebuchet MS" panose="020B0703020202090204" pitchFamily="34" charset="0"/>
                <a:cs typeface="Georgia"/>
              </a:rPr>
              <a:t>carries </a:t>
            </a:r>
            <a:r>
              <a:rPr lang="en-US" dirty="0">
                <a:latin typeface="Trebuchet MS" panose="020B0703020202090204" pitchFamily="34" charset="0"/>
                <a:cs typeface="Georgia"/>
              </a:rPr>
              <a:t>a </a:t>
            </a:r>
            <a:r>
              <a:rPr lang="en-US" spc="-4" dirty="0">
                <a:latin typeface="Trebuchet MS" panose="020B0703020202090204" pitchFamily="34" charset="0"/>
                <a:cs typeface="Georgia"/>
              </a:rPr>
              <a:t>plain </a:t>
            </a:r>
            <a:r>
              <a:rPr lang="en-US" dirty="0">
                <a:latin typeface="Trebuchet MS" panose="020B0703020202090204" pitchFamily="34" charset="0"/>
                <a:cs typeface="Georgia"/>
              </a:rPr>
              <a:t>meaning </a:t>
            </a:r>
            <a:r>
              <a:rPr lang="en-US" spc="-4" dirty="0">
                <a:latin typeface="Trebuchet MS" panose="020B0703020202090204" pitchFamily="34" charset="0"/>
                <a:cs typeface="Georgia"/>
              </a:rPr>
              <a:t>that </a:t>
            </a:r>
            <a:r>
              <a:rPr lang="en-US" dirty="0">
                <a:latin typeface="Trebuchet MS" panose="020B0703020202090204" pitchFamily="34" charset="0"/>
                <a:cs typeface="Georgia"/>
              </a:rPr>
              <a:t>immediately resonates, </a:t>
            </a:r>
            <a:r>
              <a:rPr lang="en-US" spc="-4" dirty="0">
                <a:latin typeface="Trebuchet MS" panose="020B0703020202090204" pitchFamily="34" charset="0"/>
                <a:cs typeface="Georgia"/>
              </a:rPr>
              <a:t>for </a:t>
            </a:r>
            <a:r>
              <a:rPr lang="en-US" dirty="0">
                <a:latin typeface="Trebuchet MS" panose="020B0703020202090204" pitchFamily="34" charset="0"/>
                <a:cs typeface="Georgia"/>
              </a:rPr>
              <a:t>immigration </a:t>
            </a:r>
            <a:r>
              <a:rPr lang="en-US" spc="-4" dirty="0">
                <a:latin typeface="Trebuchet MS" panose="020B0703020202090204" pitchFamily="34" charset="0"/>
                <a:cs typeface="Georgia"/>
              </a:rPr>
              <a:t>purposes, the </a:t>
            </a:r>
            <a:r>
              <a:rPr lang="en-US" dirty="0">
                <a:latin typeface="Trebuchet MS" panose="020B0703020202090204" pitchFamily="34" charset="0"/>
                <a:cs typeface="Georgia"/>
              </a:rPr>
              <a:t>term </a:t>
            </a:r>
            <a:r>
              <a:rPr lang="en-US" spc="-4" dirty="0">
                <a:latin typeface="Trebuchet MS" panose="020B0703020202090204" pitchFamily="34" charset="0"/>
                <a:cs typeface="Georgia"/>
              </a:rPr>
              <a:t>carries </a:t>
            </a:r>
            <a:r>
              <a:rPr lang="en-US" dirty="0">
                <a:latin typeface="Trebuchet MS" panose="020B0703020202090204" pitchFamily="34" charset="0"/>
                <a:cs typeface="Georgia"/>
              </a:rPr>
              <a:t>a </a:t>
            </a:r>
            <a:r>
              <a:rPr lang="en-US" spc="-4" dirty="0">
                <a:latin typeface="Trebuchet MS" panose="020B0703020202090204" pitchFamily="34" charset="0"/>
                <a:cs typeface="Georgia"/>
              </a:rPr>
              <a:t>special definition</a:t>
            </a:r>
            <a:r>
              <a:rPr lang="en-US" spc="-15" dirty="0">
                <a:latin typeface="Trebuchet MS" panose="020B0703020202090204" pitchFamily="34" charset="0"/>
                <a:cs typeface="Georgia"/>
              </a:rPr>
              <a:t> </a:t>
            </a:r>
            <a:r>
              <a:rPr lang="en-US" spc="-4" dirty="0">
                <a:latin typeface="Trebuchet MS" panose="020B0703020202090204" pitchFamily="34" charset="0"/>
                <a:cs typeface="Georgia"/>
              </a:rPr>
              <a:t>(below)</a:t>
            </a:r>
            <a:endParaRPr lang="en-US" dirty="0">
              <a:latin typeface="Trebuchet MS" panose="020B0703020202090204" pitchFamily="34" charset="0"/>
              <a:cs typeface="Georgia"/>
            </a:endParaRPr>
          </a:p>
          <a:p>
            <a:pPr marL="224314" marR="7620" indent="-215265">
              <a:buFont typeface="Arial"/>
              <a:buChar char="•"/>
              <a:tabLst>
                <a:tab pos="224314" algn="l"/>
                <a:tab pos="224790" algn="l"/>
              </a:tabLst>
            </a:pPr>
            <a:r>
              <a:rPr lang="en-US" spc="-4" dirty="0">
                <a:latin typeface="Trebuchet MS" panose="020B0703020202090204" pitchFamily="34" charset="0"/>
                <a:cs typeface="Georgia"/>
              </a:rPr>
              <a:t>Specialized </a:t>
            </a:r>
            <a:r>
              <a:rPr lang="en-US" dirty="0">
                <a:latin typeface="Trebuchet MS" panose="020B0703020202090204" pitchFamily="34" charset="0"/>
                <a:cs typeface="Georgia"/>
              </a:rPr>
              <a:t>knowledge can also be </a:t>
            </a:r>
            <a:r>
              <a:rPr lang="en-US" spc="-4" dirty="0">
                <a:latin typeface="Trebuchet MS" panose="020B0703020202090204" pitchFamily="34" charset="0"/>
                <a:cs typeface="Georgia"/>
              </a:rPr>
              <a:t>fulfilled </a:t>
            </a:r>
            <a:r>
              <a:rPr lang="en-US" dirty="0">
                <a:latin typeface="Trebuchet MS" panose="020B0703020202090204" pitchFamily="34" charset="0"/>
                <a:cs typeface="Georgia"/>
              </a:rPr>
              <a:t>by having an advanced </a:t>
            </a:r>
            <a:r>
              <a:rPr lang="en-US" spc="-4" dirty="0">
                <a:latin typeface="Trebuchet MS" panose="020B0703020202090204" pitchFamily="34" charset="0"/>
                <a:cs typeface="Georgia"/>
              </a:rPr>
              <a:t>level </a:t>
            </a:r>
            <a:r>
              <a:rPr lang="en-US" dirty="0">
                <a:latin typeface="Trebuchet MS" panose="020B0703020202090204" pitchFamily="34" charset="0"/>
                <a:cs typeface="Georgia"/>
              </a:rPr>
              <a:t>of knowledge or </a:t>
            </a:r>
            <a:r>
              <a:rPr lang="en-US" spc="-4" dirty="0">
                <a:latin typeface="Trebuchet MS" panose="020B0703020202090204" pitchFamily="34" charset="0"/>
                <a:cs typeface="Georgia"/>
              </a:rPr>
              <a:t>expertise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organization’s processes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procedures. The L-1B </a:t>
            </a:r>
            <a:r>
              <a:rPr lang="en-US" dirty="0">
                <a:latin typeface="Trebuchet MS" panose="020B0703020202090204" pitchFamily="34" charset="0"/>
                <a:cs typeface="Georgia"/>
              </a:rPr>
              <a:t>intracompany </a:t>
            </a:r>
            <a:r>
              <a:rPr lang="en-US" spc="-4" dirty="0">
                <a:latin typeface="Trebuchet MS" panose="020B0703020202090204" pitchFamily="34" charset="0"/>
                <a:cs typeface="Georgia"/>
              </a:rPr>
              <a:t>transferee </a:t>
            </a:r>
            <a:r>
              <a:rPr lang="en-US" dirty="0">
                <a:latin typeface="Trebuchet MS" panose="020B0703020202090204" pitchFamily="34" charset="0"/>
                <a:cs typeface="Georgia"/>
              </a:rPr>
              <a:t>must </a:t>
            </a:r>
            <a:r>
              <a:rPr lang="en-US" spc="-4" dirty="0">
                <a:latin typeface="Trebuchet MS" panose="020B0703020202090204" pitchFamily="34" charset="0"/>
                <a:cs typeface="Georgia"/>
              </a:rPr>
              <a:t>have </a:t>
            </a:r>
            <a:r>
              <a:rPr lang="en-US" dirty="0">
                <a:latin typeface="Trebuchet MS" panose="020B0703020202090204" pitchFamily="34" charset="0"/>
                <a:cs typeface="Georgia"/>
              </a:rPr>
              <a:t>knowledge </a:t>
            </a:r>
            <a:r>
              <a:rPr lang="en-US" spc="-4" dirty="0">
                <a:latin typeface="Trebuchet MS" panose="020B0703020202090204" pitchFamily="34" charset="0"/>
                <a:cs typeface="Georgia"/>
              </a:rPr>
              <a:t>that surpasses the usual </a:t>
            </a:r>
            <a:r>
              <a:rPr lang="en-US" dirty="0">
                <a:latin typeface="Trebuchet MS" panose="020B0703020202090204" pitchFamily="34" charset="0"/>
                <a:cs typeface="Georgia"/>
              </a:rPr>
              <a:t>knowledge </a:t>
            </a:r>
            <a:r>
              <a:rPr lang="en-US" spc="-4" dirty="0">
                <a:latin typeface="Trebuchet MS" panose="020B0703020202090204" pitchFamily="34" charset="0"/>
                <a:cs typeface="Georgia"/>
              </a:rPr>
              <a:t>of </a:t>
            </a:r>
            <a:r>
              <a:rPr lang="en-US" dirty="0">
                <a:latin typeface="Trebuchet MS" panose="020B0703020202090204" pitchFamily="34" charset="0"/>
                <a:cs typeface="Georgia"/>
              </a:rPr>
              <a:t>an </a:t>
            </a:r>
            <a:r>
              <a:rPr lang="en-US" spc="-4" dirty="0">
                <a:latin typeface="Trebuchet MS" panose="020B0703020202090204" pitchFamily="34" charset="0"/>
                <a:cs typeface="Georgia"/>
              </a:rPr>
              <a:t>employee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same field,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the expertise </a:t>
            </a:r>
            <a:r>
              <a:rPr lang="en-US" dirty="0">
                <a:latin typeface="Trebuchet MS" panose="020B0703020202090204" pitchFamily="34" charset="0"/>
                <a:cs typeface="Georgia"/>
              </a:rPr>
              <a:t>must </a:t>
            </a:r>
            <a:r>
              <a:rPr lang="en-US" spc="-4" dirty="0">
                <a:latin typeface="Trebuchet MS" panose="020B0703020202090204" pitchFamily="34" charset="0"/>
                <a:cs typeface="Georgia"/>
              </a:rPr>
              <a:t>have been gained through </a:t>
            </a:r>
            <a:r>
              <a:rPr lang="en-US" dirty="0">
                <a:latin typeface="Trebuchet MS" panose="020B0703020202090204" pitchFamily="34" charset="0"/>
                <a:cs typeface="Georgia"/>
              </a:rPr>
              <a:t>“significant </a:t>
            </a:r>
            <a:r>
              <a:rPr lang="en-US" spc="-4" dirty="0">
                <a:latin typeface="Trebuchet MS" panose="020B0703020202090204" pitchFamily="34" charset="0"/>
                <a:cs typeface="Georgia"/>
              </a:rPr>
              <a:t>prior experience” with the</a:t>
            </a:r>
            <a:r>
              <a:rPr lang="en-US" spc="-38" dirty="0">
                <a:latin typeface="Trebuchet MS" panose="020B0703020202090204" pitchFamily="34" charset="0"/>
                <a:cs typeface="Georgia"/>
              </a:rPr>
              <a:t> </a:t>
            </a:r>
            <a:r>
              <a:rPr lang="en-US" spc="-4" dirty="0">
                <a:latin typeface="Trebuchet MS" panose="020B0703020202090204" pitchFamily="34" charset="0"/>
                <a:cs typeface="Georgia"/>
              </a:rPr>
              <a:t>company.</a:t>
            </a:r>
            <a:endParaRPr lang="en-US" dirty="0">
              <a:latin typeface="Trebuchet MS" panose="020B0703020202090204" pitchFamily="34" charset="0"/>
              <a:cs typeface="Georgia"/>
            </a:endParaRPr>
          </a:p>
          <a:p>
            <a:pPr marL="224314" marR="7620" indent="-215265">
              <a:buFont typeface="Arial"/>
              <a:buChar char="•"/>
              <a:tabLst>
                <a:tab pos="224314" algn="l"/>
                <a:tab pos="224790" algn="l"/>
              </a:tabLst>
            </a:pPr>
            <a:r>
              <a:rPr lang="en-US" spc="-4" dirty="0">
                <a:solidFill>
                  <a:srgbClr val="D16248"/>
                </a:solidFill>
                <a:latin typeface="Trebuchet MS" panose="020B0703020202090204" pitchFamily="34" charset="0"/>
                <a:cs typeface="Georgia"/>
              </a:rPr>
              <a:t>Specialized Knowledge: </a:t>
            </a:r>
            <a:r>
              <a:rPr lang="en-US" spc="-4" dirty="0">
                <a:latin typeface="Trebuchet MS" panose="020B0703020202090204" pitchFamily="34" charset="0"/>
                <a:cs typeface="Georgia"/>
              </a:rPr>
              <a:t>Knowledge of the company’s products, services, equipment,</a:t>
            </a:r>
            <a:r>
              <a:rPr lang="en-US" spc="11" dirty="0">
                <a:latin typeface="Trebuchet MS" panose="020B0703020202090204" pitchFamily="34" charset="0"/>
                <a:cs typeface="Georgia"/>
              </a:rPr>
              <a:t> </a:t>
            </a:r>
            <a:r>
              <a:rPr lang="en-US" spc="-4" dirty="0">
                <a:latin typeface="Trebuchet MS" panose="020B0703020202090204" pitchFamily="34" charset="0"/>
                <a:cs typeface="Georgia"/>
              </a:rPr>
              <a:t>techniques, </a:t>
            </a:r>
            <a:r>
              <a:rPr lang="en-US" dirty="0">
                <a:latin typeface="Trebuchet MS" panose="020B0703020202090204" pitchFamily="34" charset="0"/>
                <a:cs typeface="Georgia"/>
              </a:rPr>
              <a:t>management, </a:t>
            </a:r>
            <a:r>
              <a:rPr lang="en-US" spc="-4" dirty="0">
                <a:latin typeface="Trebuchet MS" panose="020B0703020202090204" pitchFamily="34" charset="0"/>
                <a:cs typeface="Georgia"/>
              </a:rPr>
              <a:t>or other interests </a:t>
            </a:r>
            <a:r>
              <a:rPr lang="en-US" dirty="0">
                <a:latin typeface="Trebuchet MS" panose="020B0703020202090204" pitchFamily="34" charset="0"/>
                <a:cs typeface="Georgia"/>
              </a:rPr>
              <a:t>and its </a:t>
            </a:r>
            <a:r>
              <a:rPr lang="en-US" spc="-4" dirty="0">
                <a:latin typeface="Trebuchet MS" panose="020B0703020202090204" pitchFamily="34" charset="0"/>
                <a:cs typeface="Georgia"/>
              </a:rPr>
              <a:t>application </a:t>
            </a:r>
            <a:r>
              <a:rPr lang="en-US" dirty="0">
                <a:latin typeface="Trebuchet MS" panose="020B0703020202090204" pitchFamily="34" charset="0"/>
                <a:cs typeface="Georgia"/>
              </a:rPr>
              <a:t>in </a:t>
            </a:r>
            <a:r>
              <a:rPr lang="en-US" spc="-4" dirty="0">
                <a:latin typeface="Trebuchet MS" panose="020B0703020202090204" pitchFamily="34" charset="0"/>
                <a:cs typeface="Georgia"/>
              </a:rPr>
              <a:t>international</a:t>
            </a:r>
            <a:r>
              <a:rPr lang="en-US" spc="-26" dirty="0">
                <a:latin typeface="Trebuchet MS" panose="020B0703020202090204" pitchFamily="34" charset="0"/>
                <a:cs typeface="Georgia"/>
              </a:rPr>
              <a:t> </a:t>
            </a:r>
            <a:r>
              <a:rPr lang="en-US" spc="-4" dirty="0">
                <a:latin typeface="Trebuchet MS" panose="020B0703020202090204" pitchFamily="34" charset="0"/>
                <a:cs typeface="Georgia"/>
              </a:rPr>
              <a:t>markets.</a:t>
            </a:r>
            <a:endParaRPr lang="en-US" dirty="0">
              <a:latin typeface="Trebuchet MS" panose="020B0703020202090204" pitchFamily="34" charset="0"/>
              <a:cs typeface="Georgia"/>
            </a:endParaRPr>
          </a:p>
          <a:p>
            <a:pPr marR="3810" algn="r">
              <a:lnSpc>
                <a:spcPts val="1076"/>
              </a:lnSpc>
            </a:pPr>
            <a:r>
              <a:rPr lang="en-US" sz="1100" dirty="0">
                <a:solidFill>
                  <a:srgbClr val="FFFFFF"/>
                </a:solidFill>
                <a:latin typeface="Trebuchet MS" panose="020B0703020202090204" pitchFamily="34" charset="0"/>
                <a:cs typeface="Georgia"/>
              </a:rPr>
              <a:t>3/01/18</a:t>
            </a:r>
            <a:endParaRPr lang="en-US" sz="1100" dirty="0">
              <a:latin typeface="Trebuchet MS" panose="020B0703020202090204" pitchFamily="34" charset="0"/>
              <a:cs typeface="Georgia"/>
            </a:endParaRPr>
          </a:p>
          <a:p>
            <a:pPr marL="0" indent="0">
              <a:buNone/>
            </a:pPr>
            <a:endParaRPr lang="en-US" dirty="0"/>
          </a:p>
        </p:txBody>
      </p:sp>
    </p:spTree>
    <p:extLst>
      <p:ext uri="{BB962C8B-B14F-4D97-AF65-F5344CB8AC3E}">
        <p14:creationId xmlns:p14="http://schemas.microsoft.com/office/powerpoint/2010/main" val="3985656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NEW OFFICE L CLASSIFICATION</a:t>
            </a:r>
          </a:p>
        </p:txBody>
      </p:sp>
      <p:sp>
        <p:nvSpPr>
          <p:cNvPr id="11" name="Content Placeholder 10">
            <a:extLst>
              <a:ext uri="{FF2B5EF4-FFF2-40B4-BE49-F238E27FC236}">
                <a16:creationId xmlns:a16="http://schemas.microsoft.com/office/drawing/2014/main" id="{4EFC098F-82ED-0E4E-B7E4-0599C85B5496}"/>
              </a:ext>
            </a:extLst>
          </p:cNvPr>
          <p:cNvSpPr>
            <a:spLocks noGrp="1"/>
          </p:cNvSpPr>
          <p:nvPr>
            <p:ph idx="1"/>
          </p:nvPr>
        </p:nvSpPr>
        <p:spPr>
          <a:xfrm>
            <a:off x="1981200" y="2286001"/>
            <a:ext cx="8229600" cy="3636963"/>
          </a:xfrm>
        </p:spPr>
        <p:txBody>
          <a:bodyPr/>
          <a:lstStyle/>
          <a:p>
            <a:pPr marL="224314" marR="3810" indent="-215265">
              <a:spcBef>
                <a:spcPts val="79"/>
              </a:spcBef>
              <a:buFont typeface="Arial"/>
              <a:buChar char="•"/>
              <a:tabLst>
                <a:tab pos="224314" algn="l"/>
                <a:tab pos="224790" algn="l"/>
              </a:tabLst>
            </a:pPr>
            <a:r>
              <a:rPr lang="en-US" spc="-4" dirty="0">
                <a:latin typeface="Trebuchet MS" panose="020B0703020202090204" pitchFamily="34" charset="0"/>
                <a:cs typeface="Georgia"/>
              </a:rPr>
              <a:t>The U.S. </a:t>
            </a:r>
            <a:r>
              <a:rPr lang="en-US" dirty="0">
                <a:latin typeface="Trebuchet MS" panose="020B0703020202090204" pitchFamily="34" charset="0"/>
                <a:cs typeface="Georgia"/>
              </a:rPr>
              <a:t>entity </a:t>
            </a:r>
            <a:r>
              <a:rPr lang="en-US" spc="-4" dirty="0">
                <a:latin typeface="Trebuchet MS" panose="020B0703020202090204" pitchFamily="34" charset="0"/>
                <a:cs typeface="Georgia"/>
              </a:rPr>
              <a:t>of </a:t>
            </a:r>
            <a:r>
              <a:rPr lang="en-US" dirty="0">
                <a:latin typeface="Trebuchet MS" panose="020B0703020202090204" pitchFamily="34" charset="0"/>
                <a:cs typeface="Georgia"/>
              </a:rPr>
              <a:t>a multinational </a:t>
            </a:r>
            <a:r>
              <a:rPr lang="en-US" spc="-4" dirty="0">
                <a:latin typeface="Trebuchet MS" panose="020B0703020202090204" pitchFamily="34" charset="0"/>
                <a:cs typeface="Georgia"/>
              </a:rPr>
              <a:t>company that has </a:t>
            </a:r>
            <a:r>
              <a:rPr lang="en-US" dirty="0">
                <a:latin typeface="Trebuchet MS" panose="020B0703020202090204" pitchFamily="34" charset="0"/>
                <a:cs typeface="Georgia"/>
              </a:rPr>
              <a:t>been </a:t>
            </a:r>
            <a:r>
              <a:rPr lang="en-US" spc="-4" dirty="0">
                <a:latin typeface="Trebuchet MS" panose="020B0703020202090204" pitchFamily="34" charset="0"/>
                <a:cs typeface="Georgia"/>
              </a:rPr>
              <a:t>doing business for less than one year </a:t>
            </a:r>
            <a:r>
              <a:rPr lang="en-US" dirty="0">
                <a:latin typeface="Trebuchet MS" panose="020B0703020202090204" pitchFamily="34" charset="0"/>
                <a:cs typeface="Georgia"/>
              </a:rPr>
              <a:t>is </a:t>
            </a:r>
            <a:r>
              <a:rPr lang="en-US" spc="-4" dirty="0">
                <a:latin typeface="Trebuchet MS" panose="020B0703020202090204" pitchFamily="34" charset="0"/>
                <a:cs typeface="Georgia"/>
              </a:rPr>
              <a:t>considered </a:t>
            </a:r>
            <a:r>
              <a:rPr lang="en-US" dirty="0">
                <a:latin typeface="Trebuchet MS" panose="020B0703020202090204" pitchFamily="34" charset="0"/>
                <a:cs typeface="Georgia"/>
              </a:rPr>
              <a:t>a new</a:t>
            </a:r>
            <a:r>
              <a:rPr lang="en-US" spc="-11" dirty="0">
                <a:latin typeface="Trebuchet MS" panose="020B0703020202090204" pitchFamily="34" charset="0"/>
                <a:cs typeface="Georgia"/>
              </a:rPr>
              <a:t> </a:t>
            </a:r>
            <a:r>
              <a:rPr lang="en-US" spc="-4" dirty="0">
                <a:latin typeface="Trebuchet MS" panose="020B0703020202090204" pitchFamily="34" charset="0"/>
                <a:cs typeface="Georgia"/>
              </a:rPr>
              <a:t>office</a:t>
            </a:r>
            <a:endParaRPr lang="en-US" dirty="0">
              <a:latin typeface="Trebuchet MS" panose="020B0703020202090204" pitchFamily="34" charset="0"/>
              <a:cs typeface="Georgia"/>
            </a:endParaRPr>
          </a:p>
          <a:p>
            <a:pPr>
              <a:spcBef>
                <a:spcPts val="8"/>
              </a:spcBef>
              <a:buFont typeface="Arial"/>
              <a:buChar char="•"/>
            </a:pPr>
            <a:endParaRPr lang="en-US" dirty="0">
              <a:latin typeface="Trebuchet MS" panose="020B0703020202090204" pitchFamily="34" charset="0"/>
              <a:cs typeface="Georgia"/>
            </a:endParaRPr>
          </a:p>
          <a:p>
            <a:pPr marL="224314" marR="28099" indent="-215265">
              <a:buFont typeface="Arial"/>
              <a:buChar char="•"/>
              <a:tabLst>
                <a:tab pos="224314" algn="l"/>
                <a:tab pos="224790" algn="l"/>
                <a:tab pos="6222206" algn="l"/>
              </a:tabLst>
            </a:pPr>
            <a:r>
              <a:rPr lang="en-US" dirty="0">
                <a:latin typeface="Trebuchet MS" panose="020B0703020202090204" pitchFamily="34" charset="0"/>
                <a:cs typeface="Georgia"/>
              </a:rPr>
              <a:t>Because </a:t>
            </a:r>
            <a:r>
              <a:rPr lang="en-US" spc="-4" dirty="0">
                <a:latin typeface="Trebuchet MS" panose="020B0703020202090204" pitchFamily="34" charset="0"/>
                <a:cs typeface="Georgia"/>
              </a:rPr>
              <a:t>the USCIS </a:t>
            </a:r>
            <a:r>
              <a:rPr lang="en-US" dirty="0">
                <a:latin typeface="Trebuchet MS" panose="020B0703020202090204" pitchFamily="34" charset="0"/>
                <a:cs typeface="Georgia"/>
              </a:rPr>
              <a:t>is </a:t>
            </a:r>
            <a:r>
              <a:rPr lang="en-US" spc="-4" dirty="0">
                <a:latin typeface="Trebuchet MS" panose="020B0703020202090204" pitchFamily="34" charset="0"/>
                <a:cs typeface="Georgia"/>
              </a:rPr>
              <a:t>concerned </a:t>
            </a:r>
            <a:r>
              <a:rPr lang="en-US" dirty="0">
                <a:latin typeface="Trebuchet MS" panose="020B0703020202090204" pitchFamily="34" charset="0"/>
                <a:cs typeface="Georgia"/>
              </a:rPr>
              <a:t>about </a:t>
            </a:r>
            <a:r>
              <a:rPr lang="en-US" spc="-4" dirty="0">
                <a:latin typeface="Trebuchet MS" panose="020B0703020202090204" pitchFamily="34" charset="0"/>
                <a:cs typeface="Georgia"/>
              </a:rPr>
              <a:t>the organization </a:t>
            </a:r>
            <a:r>
              <a:rPr lang="en-US" dirty="0">
                <a:latin typeface="Trebuchet MS" panose="020B0703020202090204" pitchFamily="34" charset="0"/>
                <a:cs typeface="Georgia"/>
              </a:rPr>
              <a:t>becoming </a:t>
            </a:r>
            <a:r>
              <a:rPr lang="en-US" spc="-4" dirty="0">
                <a:latin typeface="Trebuchet MS" panose="020B0703020202090204" pitchFamily="34" charset="0"/>
                <a:cs typeface="Georgia"/>
              </a:rPr>
              <a:t>real, </a:t>
            </a:r>
            <a:r>
              <a:rPr lang="en-US" dirty="0">
                <a:latin typeface="Trebuchet MS" panose="020B0703020202090204" pitchFamily="34" charset="0"/>
                <a:cs typeface="Georgia"/>
              </a:rPr>
              <a:t>active, and, </a:t>
            </a:r>
            <a:r>
              <a:rPr lang="en-US" spc="-4" dirty="0">
                <a:latin typeface="Trebuchet MS" panose="020B0703020202090204" pitchFamily="34" charset="0"/>
                <a:cs typeface="Georgia"/>
              </a:rPr>
              <a:t>operating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United </a:t>
            </a:r>
            <a:r>
              <a:rPr lang="en-US" dirty="0">
                <a:latin typeface="Trebuchet MS" panose="020B0703020202090204" pitchFamily="34" charset="0"/>
                <a:cs typeface="Georgia"/>
              </a:rPr>
              <a:t>States, </a:t>
            </a:r>
            <a:r>
              <a:rPr lang="en-US" spc="-4" dirty="0">
                <a:latin typeface="Trebuchet MS" panose="020B0703020202090204" pitchFamily="34" charset="0"/>
                <a:cs typeface="Georgia"/>
              </a:rPr>
              <a:t>New Office </a:t>
            </a:r>
            <a:r>
              <a:rPr lang="en-US" dirty="0">
                <a:latin typeface="Trebuchet MS" panose="020B0703020202090204" pitchFamily="34" charset="0"/>
                <a:cs typeface="Georgia"/>
              </a:rPr>
              <a:t>L visas </a:t>
            </a:r>
            <a:r>
              <a:rPr lang="en-US" spc="-4" dirty="0">
                <a:latin typeface="Trebuchet MS" panose="020B0703020202090204" pitchFamily="34" charset="0"/>
                <a:cs typeface="Georgia"/>
              </a:rPr>
              <a:t>are only </a:t>
            </a:r>
            <a:r>
              <a:rPr lang="en-US" dirty="0">
                <a:latin typeface="Trebuchet MS" panose="020B0703020202090204" pitchFamily="34" charset="0"/>
                <a:cs typeface="Georgia"/>
              </a:rPr>
              <a:t>issued </a:t>
            </a:r>
            <a:r>
              <a:rPr lang="en-US" spc="-4" dirty="0">
                <a:latin typeface="Trebuchet MS" panose="020B0703020202090204" pitchFamily="34" charset="0"/>
                <a:cs typeface="Georgia"/>
              </a:rPr>
              <a:t>for</a:t>
            </a:r>
            <a:r>
              <a:rPr lang="en-US" spc="60" dirty="0">
                <a:latin typeface="Trebuchet MS" panose="020B0703020202090204" pitchFamily="34" charset="0"/>
                <a:cs typeface="Georgia"/>
              </a:rPr>
              <a:t> </a:t>
            </a:r>
            <a:r>
              <a:rPr lang="en-US" spc="-4" dirty="0">
                <a:latin typeface="Trebuchet MS" panose="020B0703020202090204" pitchFamily="34" charset="0"/>
                <a:cs typeface="Georgia"/>
              </a:rPr>
              <a:t>one</a:t>
            </a:r>
            <a:r>
              <a:rPr lang="en-US" spc="8" dirty="0">
                <a:latin typeface="Trebuchet MS" panose="020B0703020202090204" pitchFamily="34" charset="0"/>
                <a:cs typeface="Georgia"/>
              </a:rPr>
              <a:t> </a:t>
            </a:r>
            <a:r>
              <a:rPr lang="en-US" spc="-4" dirty="0">
                <a:latin typeface="Trebuchet MS" panose="020B0703020202090204" pitchFamily="34" charset="0"/>
                <a:cs typeface="Georgia"/>
              </a:rPr>
              <a:t>year, </a:t>
            </a:r>
            <a:r>
              <a:rPr lang="en-US" dirty="0">
                <a:latin typeface="Trebuchet MS" panose="020B0703020202090204" pitchFamily="34" charset="0"/>
                <a:cs typeface="Georgia"/>
              </a:rPr>
              <a:t>allowing </a:t>
            </a:r>
            <a:r>
              <a:rPr lang="en-US" spc="-4" dirty="0">
                <a:latin typeface="Trebuchet MS" panose="020B0703020202090204" pitchFamily="34" charset="0"/>
                <a:cs typeface="Georgia"/>
              </a:rPr>
              <a:t>the opportunity to </a:t>
            </a:r>
            <a:r>
              <a:rPr lang="en-US" dirty="0">
                <a:latin typeface="Trebuchet MS" panose="020B0703020202090204" pitchFamily="34" charset="0"/>
                <a:cs typeface="Georgia"/>
              </a:rPr>
              <a:t>review </a:t>
            </a:r>
            <a:r>
              <a:rPr lang="en-US" spc="-4" dirty="0">
                <a:latin typeface="Trebuchet MS" panose="020B0703020202090204" pitchFamily="34" charset="0"/>
                <a:cs typeface="Georgia"/>
              </a:rPr>
              <a:t>the </a:t>
            </a:r>
            <a:r>
              <a:rPr lang="en-US" dirty="0">
                <a:latin typeface="Trebuchet MS" panose="020B0703020202090204" pitchFamily="34" charset="0"/>
                <a:cs typeface="Georgia"/>
              </a:rPr>
              <a:t>actual activities </a:t>
            </a:r>
            <a:r>
              <a:rPr lang="en-US" spc="-4" dirty="0">
                <a:latin typeface="Trebuchet MS" panose="020B0703020202090204" pitchFamily="34" charset="0"/>
                <a:cs typeface="Georgia"/>
              </a:rPr>
              <a:t>of the</a:t>
            </a:r>
            <a:r>
              <a:rPr lang="en-US" spc="-53" dirty="0">
                <a:latin typeface="Trebuchet MS" panose="020B0703020202090204" pitchFamily="34" charset="0"/>
                <a:cs typeface="Georgia"/>
              </a:rPr>
              <a:t> </a:t>
            </a:r>
            <a:r>
              <a:rPr lang="en-US" spc="-4" dirty="0">
                <a:latin typeface="Trebuchet MS" panose="020B0703020202090204" pitchFamily="34" charset="0"/>
                <a:cs typeface="Georgia"/>
              </a:rPr>
              <a:t>company.</a:t>
            </a:r>
            <a:endParaRPr lang="en-US" dirty="0">
              <a:latin typeface="Trebuchet MS" panose="020B0703020202090204" pitchFamily="34" charset="0"/>
              <a:cs typeface="Georgia"/>
            </a:endParaRPr>
          </a:p>
          <a:p>
            <a:endParaRPr lang="en-US" dirty="0"/>
          </a:p>
        </p:txBody>
      </p:sp>
    </p:spTree>
    <p:extLst>
      <p:ext uri="{BB962C8B-B14F-4D97-AF65-F5344CB8AC3E}">
        <p14:creationId xmlns:p14="http://schemas.microsoft.com/office/powerpoint/2010/main" val="2109297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NEW OFFICE L CLASSIFICATION</a:t>
            </a:r>
          </a:p>
        </p:txBody>
      </p:sp>
      <p:sp>
        <p:nvSpPr>
          <p:cNvPr id="7" name="Content Placeholder 6">
            <a:extLst>
              <a:ext uri="{FF2B5EF4-FFF2-40B4-BE49-F238E27FC236}">
                <a16:creationId xmlns:a16="http://schemas.microsoft.com/office/drawing/2014/main" id="{EE7613D0-FB16-F148-B1AD-A6BE455D0365}"/>
              </a:ext>
            </a:extLst>
          </p:cNvPr>
          <p:cNvSpPr>
            <a:spLocks noGrp="1"/>
          </p:cNvSpPr>
          <p:nvPr>
            <p:ph idx="1"/>
          </p:nvPr>
        </p:nvSpPr>
        <p:spPr/>
        <p:txBody>
          <a:bodyPr/>
          <a:lstStyle/>
          <a:p>
            <a:pPr marL="224314" marR="3810" indent="-215265">
              <a:buFont typeface="Arial"/>
              <a:buChar char="•"/>
              <a:tabLst>
                <a:tab pos="224314" algn="l"/>
                <a:tab pos="224790" algn="l"/>
              </a:tabLst>
            </a:pPr>
            <a:r>
              <a:rPr lang="en-US" spc="-4" dirty="0">
                <a:latin typeface="Trebuchet MS" panose="020B0703020202090204" pitchFamily="34" charset="0"/>
                <a:cs typeface="Georgia"/>
              </a:rPr>
              <a:t>The primary requirement, </a:t>
            </a:r>
            <a:r>
              <a:rPr lang="en-US" dirty="0">
                <a:latin typeface="Trebuchet MS" panose="020B0703020202090204" pitchFamily="34" charset="0"/>
                <a:cs typeface="Georgia"/>
              </a:rPr>
              <a:t>in addition </a:t>
            </a:r>
            <a:r>
              <a:rPr lang="en-US" spc="-4" dirty="0">
                <a:latin typeface="Trebuchet MS" panose="020B0703020202090204" pitchFamily="34" charset="0"/>
                <a:cs typeface="Georgia"/>
              </a:rPr>
              <a:t>to proving qualifying employment </a:t>
            </a:r>
            <a:r>
              <a:rPr lang="en-US" dirty="0">
                <a:latin typeface="Trebuchet MS" panose="020B0703020202090204" pitchFamily="34" charset="0"/>
                <a:cs typeface="Georgia"/>
              </a:rPr>
              <a:t>abroad, is </a:t>
            </a:r>
            <a:r>
              <a:rPr lang="en-US" spc="-4" dirty="0">
                <a:latin typeface="Trebuchet MS" panose="020B0703020202090204" pitchFamily="34" charset="0"/>
                <a:cs typeface="Georgia"/>
              </a:rPr>
              <a:t>to show that the business </a:t>
            </a:r>
            <a:r>
              <a:rPr lang="en-US" dirty="0">
                <a:latin typeface="Trebuchet MS" panose="020B0703020202090204" pitchFamily="34" charset="0"/>
                <a:cs typeface="Georgia"/>
              </a:rPr>
              <a:t>is </a:t>
            </a:r>
            <a:r>
              <a:rPr lang="en-US" spc="-4" dirty="0">
                <a:latin typeface="Trebuchet MS" panose="020B0703020202090204" pitchFamily="34" charset="0"/>
                <a:cs typeface="Georgia"/>
              </a:rPr>
              <a:t>set up </a:t>
            </a:r>
            <a:r>
              <a:rPr lang="en-US" dirty="0">
                <a:latin typeface="Trebuchet MS" panose="020B0703020202090204" pitchFamily="34" charset="0"/>
                <a:cs typeface="Georgia"/>
              </a:rPr>
              <a:t>to </a:t>
            </a:r>
            <a:r>
              <a:rPr lang="en-US" spc="-4" dirty="0">
                <a:latin typeface="Trebuchet MS" panose="020B0703020202090204" pitchFamily="34" charset="0"/>
                <a:cs typeface="Georgia"/>
              </a:rPr>
              <a:t>become fully operational quickly. </a:t>
            </a:r>
            <a:r>
              <a:rPr lang="en-US" dirty="0">
                <a:latin typeface="Trebuchet MS" panose="020B0703020202090204" pitchFamily="34" charset="0"/>
                <a:cs typeface="Georgia"/>
              </a:rPr>
              <a:t>The petitioning entity must </a:t>
            </a:r>
            <a:r>
              <a:rPr lang="en-US" spc="-4" dirty="0">
                <a:latin typeface="Trebuchet MS" panose="020B0703020202090204" pitchFamily="34" charset="0"/>
                <a:cs typeface="Georgia"/>
              </a:rPr>
              <a:t>submit evidence that sufficient physical premises have </a:t>
            </a:r>
            <a:r>
              <a:rPr lang="en-US" dirty="0">
                <a:latin typeface="Trebuchet MS" panose="020B0703020202090204" pitchFamily="34" charset="0"/>
                <a:cs typeface="Georgia"/>
              </a:rPr>
              <a:t>been </a:t>
            </a:r>
            <a:r>
              <a:rPr lang="en-US" spc="-4" dirty="0">
                <a:latin typeface="Trebuchet MS" panose="020B0703020202090204" pitchFamily="34" charset="0"/>
                <a:cs typeface="Georgia"/>
              </a:rPr>
              <a:t>secured to house the </a:t>
            </a:r>
            <a:r>
              <a:rPr lang="en-US" dirty="0">
                <a:latin typeface="Trebuchet MS" panose="020B0703020202090204" pitchFamily="34" charset="0"/>
                <a:cs typeface="Georgia"/>
              </a:rPr>
              <a:t>new </a:t>
            </a:r>
            <a:r>
              <a:rPr lang="en-US" spc="-4" dirty="0">
                <a:latin typeface="Trebuchet MS" panose="020B0703020202090204" pitchFamily="34" charset="0"/>
                <a:cs typeface="Georgia"/>
              </a:rPr>
              <a:t>office. </a:t>
            </a:r>
            <a:r>
              <a:rPr lang="en-US" dirty="0">
                <a:latin typeface="Trebuchet MS" panose="020B0703020202090204" pitchFamily="34" charset="0"/>
                <a:cs typeface="Georgia"/>
              </a:rPr>
              <a:t>In addition, a </a:t>
            </a:r>
            <a:r>
              <a:rPr lang="en-US" spc="-4" dirty="0">
                <a:latin typeface="Trebuchet MS" panose="020B0703020202090204" pitchFamily="34" charset="0"/>
                <a:cs typeface="Georgia"/>
              </a:rPr>
              <a:t>strong business plan </a:t>
            </a:r>
            <a:r>
              <a:rPr lang="en-US" dirty="0">
                <a:latin typeface="Trebuchet MS" panose="020B0703020202090204" pitchFamily="34" charset="0"/>
                <a:cs typeface="Georgia"/>
              </a:rPr>
              <a:t>indicating how </a:t>
            </a:r>
            <a:r>
              <a:rPr lang="en-US" spc="-4" dirty="0">
                <a:latin typeface="Trebuchet MS" panose="020B0703020202090204" pitchFamily="34" charset="0"/>
                <a:cs typeface="Georgia"/>
              </a:rPr>
              <a:t>the business will </a:t>
            </a:r>
            <a:r>
              <a:rPr lang="en-US" dirty="0">
                <a:latin typeface="Trebuchet MS" panose="020B0703020202090204" pitchFamily="34" charset="0"/>
                <a:cs typeface="Georgia"/>
              </a:rPr>
              <a:t>be </a:t>
            </a:r>
            <a:r>
              <a:rPr lang="en-US" spc="-4" dirty="0">
                <a:latin typeface="Trebuchet MS" panose="020B0703020202090204" pitchFamily="34" charset="0"/>
                <a:cs typeface="Georgia"/>
              </a:rPr>
              <a:t>grown </a:t>
            </a:r>
            <a:r>
              <a:rPr lang="en-US" dirty="0">
                <a:latin typeface="Trebuchet MS" panose="020B0703020202090204" pitchFamily="34" charset="0"/>
                <a:cs typeface="Georgia"/>
              </a:rPr>
              <a:t>both in </a:t>
            </a:r>
            <a:r>
              <a:rPr lang="en-US" spc="-4" dirty="0">
                <a:latin typeface="Trebuchet MS" panose="020B0703020202090204" pitchFamily="34" charset="0"/>
                <a:cs typeface="Georgia"/>
              </a:rPr>
              <a:t>terms </a:t>
            </a:r>
            <a:r>
              <a:rPr lang="en-US" dirty="0">
                <a:latin typeface="Trebuchet MS" panose="020B0703020202090204" pitchFamily="34" charset="0"/>
                <a:cs typeface="Georgia"/>
              </a:rPr>
              <a:t>of </a:t>
            </a:r>
            <a:r>
              <a:rPr lang="en-US" spc="-4" dirty="0">
                <a:latin typeface="Trebuchet MS" panose="020B0703020202090204" pitchFamily="34" charset="0"/>
                <a:cs typeface="Georgia"/>
              </a:rPr>
              <a:t>revenue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staff </a:t>
            </a:r>
            <a:r>
              <a:rPr lang="en-US" dirty="0">
                <a:latin typeface="Trebuchet MS" panose="020B0703020202090204" pitchFamily="34" charset="0"/>
                <a:cs typeface="Georgia"/>
              </a:rPr>
              <a:t>is </a:t>
            </a:r>
            <a:r>
              <a:rPr lang="en-US" spc="-4" dirty="0">
                <a:latin typeface="Trebuchet MS" panose="020B0703020202090204" pitchFamily="34" charset="0"/>
                <a:cs typeface="Georgia"/>
              </a:rPr>
              <a:t>critical to success </a:t>
            </a:r>
            <a:r>
              <a:rPr lang="en-US" dirty="0">
                <a:latin typeface="Trebuchet MS" panose="020B0703020202090204" pitchFamily="34" charset="0"/>
                <a:cs typeface="Georgia"/>
              </a:rPr>
              <a:t>and a </a:t>
            </a:r>
            <a:r>
              <a:rPr lang="en-US" spc="-4" dirty="0">
                <a:latin typeface="Trebuchet MS" panose="020B0703020202090204" pitchFamily="34" charset="0"/>
                <a:cs typeface="Georgia"/>
              </a:rPr>
              <a:t>key component to the New Office </a:t>
            </a:r>
            <a:r>
              <a:rPr lang="en-US" dirty="0">
                <a:latin typeface="Trebuchet MS" panose="020B0703020202090204" pitchFamily="34" charset="0"/>
                <a:cs typeface="Georgia"/>
              </a:rPr>
              <a:t>L visa</a:t>
            </a:r>
            <a:r>
              <a:rPr lang="en-US" spc="26" dirty="0">
                <a:latin typeface="Trebuchet MS" panose="020B0703020202090204" pitchFamily="34" charset="0"/>
                <a:cs typeface="Georgia"/>
              </a:rPr>
              <a:t> </a:t>
            </a:r>
            <a:r>
              <a:rPr lang="en-US" spc="-4" dirty="0">
                <a:latin typeface="Trebuchet MS" panose="020B0703020202090204" pitchFamily="34" charset="0"/>
                <a:cs typeface="Georgia"/>
              </a:rPr>
              <a:t>petition</a:t>
            </a:r>
            <a:endParaRPr lang="en-US" dirty="0">
              <a:latin typeface="Trebuchet MS" panose="020B0703020202090204" pitchFamily="34" charset="0"/>
              <a:cs typeface="Georgia"/>
            </a:endParaRPr>
          </a:p>
          <a:p>
            <a:pPr marL="224314" marR="3810" indent="-215265">
              <a:buFont typeface="Arial"/>
              <a:buChar char="•"/>
              <a:tabLst>
                <a:tab pos="224314" algn="l"/>
                <a:tab pos="224790" algn="l"/>
              </a:tabLst>
            </a:pPr>
            <a:endParaRPr lang="en-US" spc="-4" dirty="0">
              <a:latin typeface="Trebuchet MS" panose="020B0703020202090204" pitchFamily="34" charset="0"/>
              <a:cs typeface="Georgia"/>
            </a:endParaRPr>
          </a:p>
          <a:p>
            <a:pPr marL="224314" marR="3810" indent="-215265">
              <a:buFont typeface="Arial"/>
              <a:buChar char="•"/>
              <a:tabLst>
                <a:tab pos="224314" algn="l"/>
                <a:tab pos="224790" algn="l"/>
              </a:tabLst>
            </a:pPr>
            <a:r>
              <a:rPr lang="en-US" spc="-4" dirty="0">
                <a:latin typeface="Trebuchet MS" panose="020B0703020202090204" pitchFamily="34" charset="0"/>
                <a:cs typeface="Georgia"/>
              </a:rPr>
              <a:t>Dual Intent: </a:t>
            </a:r>
            <a:r>
              <a:rPr lang="en-US" dirty="0">
                <a:latin typeface="Trebuchet MS" panose="020B0703020202090204" pitchFamily="34" charset="0"/>
                <a:cs typeface="Georgia"/>
              </a:rPr>
              <a:t>The intent to </a:t>
            </a:r>
            <a:r>
              <a:rPr lang="en-US" spc="-4" dirty="0">
                <a:latin typeface="Trebuchet MS" panose="020B0703020202090204" pitchFamily="34" charset="0"/>
                <a:cs typeface="Georgia"/>
              </a:rPr>
              <a:t>remain either temporarily </a:t>
            </a:r>
            <a:r>
              <a:rPr lang="en-US" dirty="0">
                <a:latin typeface="Trebuchet MS" panose="020B0703020202090204" pitchFamily="34" charset="0"/>
                <a:cs typeface="Georgia"/>
              </a:rPr>
              <a:t>or </a:t>
            </a:r>
            <a:r>
              <a:rPr lang="en-US" spc="-4" dirty="0">
                <a:latin typeface="Trebuchet MS" panose="020B0703020202090204" pitchFamily="34" charset="0"/>
                <a:cs typeface="Georgia"/>
              </a:rPr>
              <a:t>permanently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United</a:t>
            </a:r>
            <a:r>
              <a:rPr lang="en-US" dirty="0">
                <a:latin typeface="Trebuchet MS" panose="020B0703020202090204" pitchFamily="34" charset="0"/>
                <a:cs typeface="Georgia"/>
              </a:rPr>
              <a:t> States</a:t>
            </a:r>
          </a:p>
          <a:p>
            <a:endParaRPr lang="en-US" dirty="0"/>
          </a:p>
        </p:txBody>
      </p:sp>
    </p:spTree>
    <p:extLst>
      <p:ext uri="{BB962C8B-B14F-4D97-AF65-F5344CB8AC3E}">
        <p14:creationId xmlns:p14="http://schemas.microsoft.com/office/powerpoint/2010/main" val="1615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NONIMMIGRANT VISA OVERVIEW</a:t>
            </a:r>
          </a:p>
        </p:txBody>
      </p:sp>
      <p:sp>
        <p:nvSpPr>
          <p:cNvPr id="8" name="Content Placeholder 7">
            <a:extLst>
              <a:ext uri="{FF2B5EF4-FFF2-40B4-BE49-F238E27FC236}">
                <a16:creationId xmlns:a16="http://schemas.microsoft.com/office/drawing/2014/main" id="{469357CB-9551-8D48-9BFD-6CC91ABB1613}"/>
              </a:ext>
            </a:extLst>
          </p:cNvPr>
          <p:cNvSpPr>
            <a:spLocks noGrp="1"/>
          </p:cNvSpPr>
          <p:nvPr>
            <p:ph idx="1"/>
          </p:nvPr>
        </p:nvSpPr>
        <p:spPr/>
        <p:txBody>
          <a:bodyPr>
            <a:normAutofit lnSpcReduction="10000"/>
          </a:bodyPr>
          <a:lstStyle/>
          <a:p>
            <a:pPr marL="0" indent="0">
              <a:buNone/>
            </a:pPr>
            <a:r>
              <a:rPr lang="en-US" b="1" dirty="0"/>
              <a:t>Visas for Professional Specialty Occupations</a:t>
            </a:r>
          </a:p>
          <a:p>
            <a:r>
              <a:rPr lang="en-US" dirty="0"/>
              <a:t>H-1B</a:t>
            </a:r>
          </a:p>
          <a:p>
            <a:r>
              <a:rPr lang="en-US" dirty="0"/>
              <a:t>H-1B1 (Free Trade Agreements – Singapore, Chile)</a:t>
            </a:r>
          </a:p>
          <a:p>
            <a:r>
              <a:rPr lang="en-US" dirty="0"/>
              <a:t>TN (NAFTA Canada, Mexico)</a:t>
            </a:r>
          </a:p>
          <a:p>
            <a:r>
              <a:rPr lang="en-US" dirty="0"/>
              <a:t>E-3 (Australia)</a:t>
            </a:r>
          </a:p>
          <a:p>
            <a:pPr marL="0" indent="0">
              <a:buNone/>
            </a:pPr>
            <a:r>
              <a:rPr lang="en-US" b="1" dirty="0"/>
              <a:t>Visas for Training</a:t>
            </a:r>
          </a:p>
          <a:p>
            <a:r>
              <a:rPr lang="en-US" dirty="0"/>
              <a:t>J-1 |	H-3 | F-1 OPT</a:t>
            </a:r>
          </a:p>
          <a:p>
            <a:pPr marL="0" indent="0">
              <a:buNone/>
            </a:pPr>
            <a:r>
              <a:rPr lang="en-US" b="1" dirty="0"/>
              <a:t>Visas for those with Extraordinary Ability</a:t>
            </a:r>
          </a:p>
          <a:p>
            <a:r>
              <a:rPr lang="en-US" dirty="0"/>
              <a:t>O-1</a:t>
            </a:r>
          </a:p>
        </p:txBody>
      </p:sp>
    </p:spTree>
    <p:extLst>
      <p:ext uri="{BB962C8B-B14F-4D97-AF65-F5344CB8AC3E}">
        <p14:creationId xmlns:p14="http://schemas.microsoft.com/office/powerpoint/2010/main" val="1640214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BLANKET STATUS</a:t>
            </a:r>
          </a:p>
        </p:txBody>
      </p:sp>
      <p:sp>
        <p:nvSpPr>
          <p:cNvPr id="7" name="Content Placeholder 6">
            <a:extLst>
              <a:ext uri="{FF2B5EF4-FFF2-40B4-BE49-F238E27FC236}">
                <a16:creationId xmlns:a16="http://schemas.microsoft.com/office/drawing/2014/main" id="{B6313E0C-1194-AC45-B1FE-C0F89F5A9AC3}"/>
              </a:ext>
            </a:extLst>
          </p:cNvPr>
          <p:cNvSpPr>
            <a:spLocks noGrp="1"/>
          </p:cNvSpPr>
          <p:nvPr>
            <p:ph idx="1"/>
          </p:nvPr>
        </p:nvSpPr>
        <p:spPr/>
        <p:txBody>
          <a:bodyPr>
            <a:normAutofit lnSpcReduction="10000"/>
          </a:bodyPr>
          <a:lstStyle/>
          <a:p>
            <a:pPr marL="0" indent="0">
              <a:spcBef>
                <a:spcPts val="319"/>
              </a:spcBef>
              <a:buNone/>
            </a:pPr>
            <a:r>
              <a:rPr lang="en-US" sz="1500" dirty="0">
                <a:latin typeface="Trebuchet MS" panose="020B0703020202090204" pitchFamily="34" charset="0"/>
                <a:cs typeface="Georgia"/>
              </a:rPr>
              <a:t>Blanket L </a:t>
            </a:r>
            <a:r>
              <a:rPr lang="en-US" sz="1500" spc="-4" dirty="0">
                <a:latin typeface="Trebuchet MS" panose="020B0703020202090204" pitchFamily="34" charset="0"/>
                <a:cs typeface="Georgia"/>
              </a:rPr>
              <a:t>classification for l</a:t>
            </a:r>
            <a:r>
              <a:rPr lang="en-US" sz="1500" dirty="0">
                <a:latin typeface="Trebuchet MS" panose="020B0703020202090204" pitchFamily="34" charset="0"/>
                <a:cs typeface="Georgia"/>
              </a:rPr>
              <a:t>arger multinational </a:t>
            </a:r>
            <a:r>
              <a:rPr lang="en-US" sz="1500" spc="-4" dirty="0">
                <a:latin typeface="Trebuchet MS" panose="020B0703020202090204" pitchFamily="34" charset="0"/>
                <a:cs typeface="Georgia"/>
              </a:rPr>
              <a:t>companies who would like to expedite the</a:t>
            </a:r>
            <a:r>
              <a:rPr lang="en-US" sz="1500" spc="45" dirty="0">
                <a:latin typeface="Trebuchet MS" panose="020B0703020202090204" pitchFamily="34" charset="0"/>
                <a:cs typeface="Georgia"/>
              </a:rPr>
              <a:t> </a:t>
            </a:r>
            <a:r>
              <a:rPr lang="en-US" sz="1500" spc="-4" dirty="0">
                <a:latin typeface="Trebuchet MS" panose="020B0703020202090204" pitchFamily="34" charset="0"/>
                <a:cs typeface="Georgia"/>
              </a:rPr>
              <a:t>transfer </a:t>
            </a:r>
            <a:r>
              <a:rPr lang="en-US" sz="1500" dirty="0">
                <a:latin typeface="Trebuchet MS" panose="020B0703020202090204" pitchFamily="34" charset="0"/>
                <a:cs typeface="Georgia"/>
              </a:rPr>
              <a:t>of </a:t>
            </a:r>
            <a:r>
              <a:rPr lang="en-US" sz="1500" spc="-4" dirty="0">
                <a:latin typeface="Trebuchet MS" panose="020B0703020202090204" pitchFamily="34" charset="0"/>
                <a:cs typeface="Georgia"/>
              </a:rPr>
              <a:t>their </a:t>
            </a:r>
            <a:r>
              <a:rPr lang="en-US" sz="1500" dirty="0">
                <a:latin typeface="Trebuchet MS" panose="020B0703020202090204" pitchFamily="34" charset="0"/>
                <a:cs typeface="Georgia"/>
              </a:rPr>
              <a:t>managers, executives, or </a:t>
            </a:r>
            <a:r>
              <a:rPr lang="en-US" sz="1500" spc="-4" dirty="0">
                <a:latin typeface="Trebuchet MS" panose="020B0703020202090204" pitchFamily="34" charset="0"/>
                <a:cs typeface="Georgia"/>
              </a:rPr>
              <a:t>specialized </a:t>
            </a:r>
            <a:r>
              <a:rPr lang="en-US" sz="1500" dirty="0">
                <a:latin typeface="Trebuchet MS" panose="020B0703020202090204" pitchFamily="34" charset="0"/>
                <a:cs typeface="Georgia"/>
              </a:rPr>
              <a:t>knowledge</a:t>
            </a:r>
            <a:r>
              <a:rPr lang="en-US" sz="1500" spc="-71" dirty="0">
                <a:latin typeface="Trebuchet MS" panose="020B0703020202090204" pitchFamily="34" charset="0"/>
                <a:cs typeface="Georgia"/>
              </a:rPr>
              <a:t> </a:t>
            </a:r>
            <a:r>
              <a:rPr lang="en-US" sz="1500" spc="-4" dirty="0">
                <a:latin typeface="Trebuchet MS" panose="020B0703020202090204" pitchFamily="34" charset="0"/>
                <a:cs typeface="Georgia"/>
              </a:rPr>
              <a:t>employees</a:t>
            </a:r>
            <a:endParaRPr lang="en-US" sz="1500" dirty="0">
              <a:latin typeface="Trebuchet MS" panose="020B0703020202090204" pitchFamily="34" charset="0"/>
              <a:cs typeface="Georgia"/>
            </a:endParaRPr>
          </a:p>
          <a:p>
            <a:pPr>
              <a:spcBef>
                <a:spcPts val="11"/>
              </a:spcBef>
            </a:pPr>
            <a:endParaRPr lang="en-US" sz="1575" dirty="0">
              <a:latin typeface="Trebuchet MS" panose="020B0703020202090204" pitchFamily="34" charset="0"/>
              <a:cs typeface="Georgia"/>
            </a:endParaRPr>
          </a:p>
          <a:p>
            <a:pPr marL="0" indent="0">
              <a:buNone/>
            </a:pPr>
            <a:r>
              <a:rPr lang="en-US" sz="1500" spc="-4" dirty="0">
                <a:latin typeface="Trebuchet MS" panose="020B0703020202090204" pitchFamily="34" charset="0"/>
                <a:cs typeface="Georgia"/>
              </a:rPr>
              <a:t>U.S. </a:t>
            </a:r>
            <a:r>
              <a:rPr lang="en-US" sz="1500" dirty="0">
                <a:latin typeface="Trebuchet MS" panose="020B0703020202090204" pitchFamily="34" charset="0"/>
                <a:cs typeface="Georgia"/>
              </a:rPr>
              <a:t>entity must </a:t>
            </a:r>
            <a:r>
              <a:rPr lang="en-US" sz="1500" spc="-4" dirty="0">
                <a:latin typeface="Trebuchet MS" panose="020B0703020202090204" pitchFamily="34" charset="0"/>
                <a:cs typeface="Georgia"/>
              </a:rPr>
              <a:t>demonstrate</a:t>
            </a:r>
            <a:r>
              <a:rPr lang="en-US" sz="1500" spc="-41" dirty="0">
                <a:latin typeface="Trebuchet MS" panose="020B0703020202090204" pitchFamily="34" charset="0"/>
                <a:cs typeface="Georgia"/>
              </a:rPr>
              <a:t> </a:t>
            </a:r>
            <a:r>
              <a:rPr lang="en-US" sz="1500" spc="-4" dirty="0">
                <a:latin typeface="Trebuchet MS" panose="020B0703020202090204" pitchFamily="34" charset="0"/>
                <a:cs typeface="Georgia"/>
              </a:rPr>
              <a:t>that:</a:t>
            </a:r>
            <a:endParaRPr lang="en-US" sz="1500" dirty="0">
              <a:latin typeface="Trebuchet MS" panose="020B0703020202090204" pitchFamily="34" charset="0"/>
              <a:cs typeface="Georgia"/>
            </a:endParaRPr>
          </a:p>
          <a:p>
            <a:pPr marL="224314" indent="-215265">
              <a:buFont typeface="Arial"/>
              <a:buChar char="•"/>
              <a:tabLst>
                <a:tab pos="224314" algn="l"/>
                <a:tab pos="224790" algn="l"/>
              </a:tabLst>
            </a:pPr>
            <a:r>
              <a:rPr lang="en-US" sz="1500" dirty="0">
                <a:latin typeface="Trebuchet MS" panose="020B0703020202090204" pitchFamily="34" charset="0"/>
                <a:cs typeface="Georgia"/>
              </a:rPr>
              <a:t>All </a:t>
            </a:r>
            <a:r>
              <a:rPr lang="en-US" sz="1500" spc="-4" dirty="0">
                <a:latin typeface="Trebuchet MS" panose="020B0703020202090204" pitchFamily="34" charset="0"/>
                <a:cs typeface="Georgia"/>
              </a:rPr>
              <a:t>of the business’ L-qualifying organizations are engaged </a:t>
            </a:r>
            <a:r>
              <a:rPr lang="en-US" sz="1500" dirty="0">
                <a:latin typeface="Trebuchet MS" panose="020B0703020202090204" pitchFamily="34" charset="0"/>
                <a:cs typeface="Georgia"/>
              </a:rPr>
              <a:t>in </a:t>
            </a:r>
            <a:r>
              <a:rPr lang="en-US" sz="1500" spc="-4" dirty="0">
                <a:latin typeface="Trebuchet MS" panose="020B0703020202090204" pitchFamily="34" charset="0"/>
                <a:cs typeface="Georgia"/>
              </a:rPr>
              <a:t>commercial trade or</a:t>
            </a:r>
            <a:r>
              <a:rPr lang="en-US" sz="1500" spc="75" dirty="0">
                <a:latin typeface="Trebuchet MS" panose="020B0703020202090204" pitchFamily="34" charset="0"/>
                <a:cs typeface="Georgia"/>
              </a:rPr>
              <a:t> </a:t>
            </a:r>
            <a:r>
              <a:rPr lang="en-US" sz="1500" spc="-4" dirty="0">
                <a:latin typeface="Trebuchet MS" panose="020B0703020202090204" pitchFamily="34" charset="0"/>
                <a:cs typeface="Georgia"/>
              </a:rPr>
              <a:t>services</a:t>
            </a:r>
            <a:endParaRPr lang="en-US" sz="1500" dirty="0">
              <a:latin typeface="Trebuchet MS" panose="020B0703020202090204" pitchFamily="34" charset="0"/>
              <a:cs typeface="Georgia"/>
            </a:endParaRPr>
          </a:p>
          <a:p>
            <a:pPr marL="224314" indent="-215265">
              <a:buFont typeface="Arial"/>
              <a:buChar char="•"/>
              <a:tabLst>
                <a:tab pos="224314" algn="l"/>
                <a:tab pos="224790" algn="l"/>
              </a:tabLst>
            </a:pPr>
            <a:r>
              <a:rPr lang="en-US" sz="1500" spc="-4" dirty="0">
                <a:latin typeface="Trebuchet MS" panose="020B0703020202090204" pitchFamily="34" charset="0"/>
                <a:cs typeface="Georgia"/>
              </a:rPr>
              <a:t>The U.S. </a:t>
            </a:r>
            <a:r>
              <a:rPr lang="en-US" sz="1500" dirty="0">
                <a:latin typeface="Trebuchet MS" panose="020B0703020202090204" pitchFamily="34" charset="0"/>
                <a:cs typeface="Georgia"/>
              </a:rPr>
              <a:t>entity </a:t>
            </a:r>
            <a:r>
              <a:rPr lang="en-US" sz="1500" spc="-4" dirty="0">
                <a:latin typeface="Trebuchet MS" panose="020B0703020202090204" pitchFamily="34" charset="0"/>
                <a:cs typeface="Georgia"/>
              </a:rPr>
              <a:t>has </a:t>
            </a:r>
            <a:r>
              <a:rPr lang="en-US" sz="1500" dirty="0">
                <a:latin typeface="Trebuchet MS" panose="020B0703020202090204" pitchFamily="34" charset="0"/>
                <a:cs typeface="Georgia"/>
              </a:rPr>
              <a:t>been </a:t>
            </a:r>
            <a:r>
              <a:rPr lang="en-US" sz="1500" spc="-4" dirty="0">
                <a:latin typeface="Trebuchet MS" panose="020B0703020202090204" pitchFamily="34" charset="0"/>
                <a:cs typeface="Georgia"/>
              </a:rPr>
              <a:t>doing business for one year or</a:t>
            </a:r>
            <a:r>
              <a:rPr lang="en-US" sz="1500" spc="-23" dirty="0">
                <a:latin typeface="Trebuchet MS" panose="020B0703020202090204" pitchFamily="34" charset="0"/>
                <a:cs typeface="Georgia"/>
              </a:rPr>
              <a:t> </a:t>
            </a:r>
            <a:r>
              <a:rPr lang="en-US" sz="1500" dirty="0">
                <a:latin typeface="Trebuchet MS" panose="020B0703020202090204" pitchFamily="34" charset="0"/>
                <a:cs typeface="Georgia"/>
              </a:rPr>
              <a:t>more</a:t>
            </a:r>
          </a:p>
          <a:p>
            <a:pPr marL="224314" indent="-215265">
              <a:buFont typeface="Arial"/>
              <a:buChar char="•"/>
              <a:tabLst>
                <a:tab pos="224314" algn="l"/>
                <a:tab pos="224790" algn="l"/>
              </a:tabLst>
            </a:pPr>
            <a:r>
              <a:rPr lang="en-US" sz="1500" spc="-4" dirty="0">
                <a:latin typeface="Trebuchet MS" panose="020B0703020202090204" pitchFamily="34" charset="0"/>
                <a:cs typeface="Georgia"/>
              </a:rPr>
              <a:t>The petitioner has three or </a:t>
            </a:r>
            <a:r>
              <a:rPr lang="en-US" sz="1500" dirty="0">
                <a:latin typeface="Trebuchet MS" panose="020B0703020202090204" pitchFamily="34" charset="0"/>
                <a:cs typeface="Georgia"/>
              </a:rPr>
              <a:t>more </a:t>
            </a:r>
            <a:r>
              <a:rPr lang="en-US" sz="1500" spc="-4" dirty="0">
                <a:latin typeface="Trebuchet MS" panose="020B0703020202090204" pitchFamily="34" charset="0"/>
                <a:cs typeface="Georgia"/>
              </a:rPr>
              <a:t>domestic </a:t>
            </a:r>
            <a:r>
              <a:rPr lang="en-US" sz="1500" dirty="0">
                <a:latin typeface="Trebuchet MS" panose="020B0703020202090204" pitchFamily="34" charset="0"/>
                <a:cs typeface="Georgia"/>
              </a:rPr>
              <a:t>and </a:t>
            </a:r>
            <a:r>
              <a:rPr lang="en-US" sz="1500" spc="-4" dirty="0">
                <a:latin typeface="Trebuchet MS" panose="020B0703020202090204" pitchFamily="34" charset="0"/>
                <a:cs typeface="Georgia"/>
              </a:rPr>
              <a:t>foreign </a:t>
            </a:r>
            <a:r>
              <a:rPr lang="en-US" sz="1500" dirty="0">
                <a:latin typeface="Trebuchet MS" panose="020B0703020202090204" pitchFamily="34" charset="0"/>
                <a:cs typeface="Georgia"/>
              </a:rPr>
              <a:t>entities and </a:t>
            </a:r>
            <a:r>
              <a:rPr lang="en-US" sz="1500" spc="-4" dirty="0">
                <a:latin typeface="Trebuchet MS" panose="020B0703020202090204" pitchFamily="34" charset="0"/>
                <a:cs typeface="Georgia"/>
              </a:rPr>
              <a:t>one of </a:t>
            </a:r>
            <a:r>
              <a:rPr lang="en-US" sz="1500" dirty="0">
                <a:latin typeface="Trebuchet MS" panose="020B0703020202090204" pitchFamily="34" charset="0"/>
                <a:cs typeface="Georgia"/>
              </a:rPr>
              <a:t>the</a:t>
            </a:r>
            <a:r>
              <a:rPr lang="en-US" sz="1500" spc="-30" dirty="0">
                <a:latin typeface="Trebuchet MS" panose="020B0703020202090204" pitchFamily="34" charset="0"/>
                <a:cs typeface="Georgia"/>
              </a:rPr>
              <a:t> </a:t>
            </a:r>
            <a:r>
              <a:rPr lang="en-US" sz="1500" spc="-4" dirty="0">
                <a:latin typeface="Trebuchet MS" panose="020B0703020202090204" pitchFamily="34" charset="0"/>
                <a:cs typeface="Georgia"/>
              </a:rPr>
              <a:t>following:</a:t>
            </a:r>
            <a:endParaRPr lang="en-US" sz="1500" dirty="0">
              <a:latin typeface="Trebuchet MS" panose="020B0703020202090204" pitchFamily="34" charset="0"/>
              <a:cs typeface="Georgia"/>
            </a:endParaRPr>
          </a:p>
          <a:p>
            <a:pPr marL="567214" lvl="1" indent="-215265">
              <a:buFont typeface="Calibri"/>
              <a:buChar char="–"/>
              <a:tabLst>
                <a:tab pos="567214" algn="l"/>
                <a:tab pos="567690" algn="l"/>
              </a:tabLst>
            </a:pPr>
            <a:r>
              <a:rPr lang="en-US" sz="1500" spc="-4" dirty="0">
                <a:latin typeface="Trebuchet MS" panose="020B0703020202090204" pitchFamily="34" charset="0"/>
                <a:cs typeface="Georgia"/>
              </a:rPr>
              <a:t>The petitioner </a:t>
            </a:r>
            <a:r>
              <a:rPr lang="en-US" sz="1500" dirty="0">
                <a:latin typeface="Trebuchet MS" panose="020B0703020202090204" pitchFamily="34" charset="0"/>
                <a:cs typeface="Georgia"/>
              </a:rPr>
              <a:t>and </a:t>
            </a:r>
            <a:r>
              <a:rPr lang="en-US" sz="1500" spc="-4" dirty="0">
                <a:latin typeface="Trebuchet MS" panose="020B0703020202090204" pitchFamily="34" charset="0"/>
                <a:cs typeface="Georgia"/>
              </a:rPr>
              <a:t>other qualifying organizations have </a:t>
            </a:r>
            <a:r>
              <a:rPr lang="en-US" sz="1500" dirty="0">
                <a:latin typeface="Trebuchet MS" panose="020B0703020202090204" pitchFamily="34" charset="0"/>
                <a:cs typeface="Georgia"/>
              </a:rPr>
              <a:t>obtained </a:t>
            </a:r>
            <a:r>
              <a:rPr lang="en-US" sz="1500" spc="-4" dirty="0">
                <a:latin typeface="Trebuchet MS" panose="020B0703020202090204" pitchFamily="34" charset="0"/>
                <a:cs typeface="Georgia"/>
              </a:rPr>
              <a:t>approval for </a:t>
            </a:r>
            <a:r>
              <a:rPr lang="en-US" sz="1500" dirty="0">
                <a:latin typeface="Trebuchet MS" panose="020B0703020202090204" pitchFamily="34" charset="0"/>
                <a:cs typeface="Georgia"/>
              </a:rPr>
              <a:t>at least ten</a:t>
            </a:r>
            <a:r>
              <a:rPr lang="en-US" sz="1500" spc="19" dirty="0">
                <a:latin typeface="Trebuchet MS" panose="020B0703020202090204" pitchFamily="34" charset="0"/>
                <a:cs typeface="Georgia"/>
              </a:rPr>
              <a:t> </a:t>
            </a:r>
            <a:r>
              <a:rPr lang="en-US" sz="1500" spc="-4" dirty="0">
                <a:latin typeface="Trebuchet MS" panose="020B0703020202090204" pitchFamily="34" charset="0"/>
                <a:cs typeface="Georgia"/>
              </a:rPr>
              <a:t>“L” </a:t>
            </a:r>
            <a:r>
              <a:rPr lang="en-US" sz="1500" dirty="0">
                <a:latin typeface="Trebuchet MS" panose="020B0703020202090204" pitchFamily="34" charset="0"/>
                <a:cs typeface="Georgia"/>
              </a:rPr>
              <a:t>petitions </a:t>
            </a:r>
            <a:r>
              <a:rPr lang="en-US" sz="1500" spc="-4" dirty="0">
                <a:latin typeface="Trebuchet MS" panose="020B0703020202090204" pitchFamily="34" charset="0"/>
                <a:cs typeface="Georgia"/>
              </a:rPr>
              <a:t>during the previous twelve</a:t>
            </a:r>
            <a:r>
              <a:rPr lang="en-US" sz="1500" spc="-64" dirty="0">
                <a:latin typeface="Trebuchet MS" panose="020B0703020202090204" pitchFamily="34" charset="0"/>
                <a:cs typeface="Georgia"/>
              </a:rPr>
              <a:t> </a:t>
            </a:r>
            <a:r>
              <a:rPr lang="en-US" sz="1500" dirty="0">
                <a:latin typeface="Trebuchet MS" panose="020B0703020202090204" pitchFamily="34" charset="0"/>
                <a:cs typeface="Georgia"/>
              </a:rPr>
              <a:t>months</a:t>
            </a:r>
          </a:p>
          <a:p>
            <a:pPr marL="567214" marR="223838" lvl="1" indent="-215265">
              <a:buFont typeface="Calibri"/>
              <a:buChar char="–"/>
              <a:tabLst>
                <a:tab pos="567214" algn="l"/>
                <a:tab pos="567690" algn="l"/>
              </a:tabLst>
            </a:pPr>
            <a:r>
              <a:rPr lang="en-US" sz="1500" spc="-4" dirty="0">
                <a:latin typeface="Trebuchet MS" panose="020B0703020202090204" pitchFamily="34" charset="0"/>
                <a:cs typeface="Georgia"/>
              </a:rPr>
              <a:t>The company has U.S. subsidiaries or </a:t>
            </a:r>
            <a:r>
              <a:rPr lang="en-US" sz="1500" dirty="0">
                <a:latin typeface="Trebuchet MS" panose="020B0703020202090204" pitchFamily="34" charset="0"/>
                <a:cs typeface="Georgia"/>
              </a:rPr>
              <a:t>affiliates </a:t>
            </a:r>
            <a:r>
              <a:rPr lang="en-US" sz="1500" spc="-4" dirty="0">
                <a:latin typeface="Trebuchet MS" panose="020B0703020202090204" pitchFamily="34" charset="0"/>
                <a:cs typeface="Georgia"/>
              </a:rPr>
              <a:t>with </a:t>
            </a:r>
            <a:r>
              <a:rPr lang="en-US" sz="1500" dirty="0">
                <a:latin typeface="Trebuchet MS" panose="020B0703020202090204" pitchFamily="34" charset="0"/>
                <a:cs typeface="Georgia"/>
              </a:rPr>
              <a:t>combined annual </a:t>
            </a:r>
            <a:r>
              <a:rPr lang="en-US" sz="1500" spc="-4" dirty="0">
                <a:latin typeface="Trebuchet MS" panose="020B0703020202090204" pitchFamily="34" charset="0"/>
                <a:cs typeface="Georgia"/>
              </a:rPr>
              <a:t>sales of </a:t>
            </a:r>
            <a:r>
              <a:rPr lang="en-US" sz="1500" dirty="0">
                <a:latin typeface="Trebuchet MS" panose="020B0703020202090204" pitchFamily="34" charset="0"/>
                <a:cs typeface="Georgia"/>
              </a:rPr>
              <a:t>at </a:t>
            </a:r>
            <a:r>
              <a:rPr lang="en-US" sz="1500" spc="-4" dirty="0">
                <a:latin typeface="Trebuchet MS" panose="020B0703020202090204" pitchFamily="34" charset="0"/>
                <a:cs typeface="Georgia"/>
              </a:rPr>
              <a:t>least </a:t>
            </a:r>
            <a:r>
              <a:rPr lang="en-US" sz="1500" dirty="0">
                <a:latin typeface="Trebuchet MS" panose="020B0703020202090204" pitchFamily="34" charset="0"/>
                <a:cs typeface="Georgia"/>
              </a:rPr>
              <a:t>$25 million ;</a:t>
            </a:r>
            <a:r>
              <a:rPr lang="en-US" sz="1500" spc="-8" dirty="0">
                <a:latin typeface="Trebuchet MS" panose="020B0703020202090204" pitchFamily="34" charset="0"/>
                <a:cs typeface="Georgia"/>
              </a:rPr>
              <a:t> </a:t>
            </a:r>
            <a:r>
              <a:rPr lang="en-US" sz="1500" spc="-4" dirty="0">
                <a:latin typeface="Trebuchet MS" panose="020B0703020202090204" pitchFamily="34" charset="0"/>
                <a:cs typeface="Georgia"/>
              </a:rPr>
              <a:t>or</a:t>
            </a:r>
            <a:endParaRPr lang="en-US" sz="1500" dirty="0">
              <a:latin typeface="Trebuchet MS" panose="020B0703020202090204" pitchFamily="34" charset="0"/>
              <a:cs typeface="Georgia"/>
            </a:endParaRPr>
          </a:p>
          <a:p>
            <a:pPr marL="567214" lvl="1" indent="-215265">
              <a:spcBef>
                <a:spcPts val="4"/>
              </a:spcBef>
              <a:buFont typeface="Calibri"/>
              <a:buChar char="–"/>
              <a:tabLst>
                <a:tab pos="567214" algn="l"/>
                <a:tab pos="567690" algn="l"/>
              </a:tabLst>
            </a:pPr>
            <a:r>
              <a:rPr lang="en-US" sz="1500" spc="-4" dirty="0">
                <a:latin typeface="Trebuchet MS" panose="020B0703020202090204" pitchFamily="34" charset="0"/>
                <a:cs typeface="Georgia"/>
              </a:rPr>
              <a:t>The company has </a:t>
            </a:r>
            <a:r>
              <a:rPr lang="en-US" sz="1500" dirty="0">
                <a:latin typeface="Trebuchet MS" panose="020B0703020202090204" pitchFamily="34" charset="0"/>
                <a:cs typeface="Georgia"/>
              </a:rPr>
              <a:t>a </a:t>
            </a:r>
            <a:r>
              <a:rPr lang="en-US" sz="1500" spc="-4" dirty="0">
                <a:latin typeface="Trebuchet MS" panose="020B0703020202090204" pitchFamily="34" charset="0"/>
                <a:cs typeface="Georgia"/>
              </a:rPr>
              <a:t>U.S. work force of </a:t>
            </a:r>
            <a:r>
              <a:rPr lang="en-US" sz="1500" dirty="0">
                <a:latin typeface="Trebuchet MS" panose="020B0703020202090204" pitchFamily="34" charset="0"/>
                <a:cs typeface="Georgia"/>
              </a:rPr>
              <a:t>at least </a:t>
            </a:r>
            <a:r>
              <a:rPr lang="en-US" sz="1500" spc="-4" dirty="0">
                <a:latin typeface="Trebuchet MS" panose="020B0703020202090204" pitchFamily="34" charset="0"/>
                <a:cs typeface="Georgia"/>
              </a:rPr>
              <a:t>1,000</a:t>
            </a:r>
            <a:r>
              <a:rPr lang="en-US" sz="1500" spc="15" dirty="0">
                <a:latin typeface="Trebuchet MS" panose="020B0703020202090204" pitchFamily="34" charset="0"/>
                <a:cs typeface="Georgia"/>
              </a:rPr>
              <a:t> </a:t>
            </a:r>
            <a:r>
              <a:rPr lang="en-US" sz="1500" spc="-4" dirty="0">
                <a:latin typeface="Trebuchet MS" panose="020B0703020202090204" pitchFamily="34" charset="0"/>
                <a:cs typeface="Georgia"/>
              </a:rPr>
              <a:t>employees</a:t>
            </a:r>
            <a:endParaRPr lang="en-US" sz="1500" dirty="0">
              <a:latin typeface="Trebuchet MS" panose="020B0703020202090204" pitchFamily="34" charset="0"/>
              <a:cs typeface="Georgia"/>
            </a:endParaRPr>
          </a:p>
        </p:txBody>
      </p:sp>
    </p:spTree>
    <p:extLst>
      <p:ext uri="{BB962C8B-B14F-4D97-AF65-F5344CB8AC3E}">
        <p14:creationId xmlns:p14="http://schemas.microsoft.com/office/powerpoint/2010/main" val="3967006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DURATION OF STAY</a:t>
            </a:r>
          </a:p>
        </p:txBody>
      </p:sp>
      <p:sp>
        <p:nvSpPr>
          <p:cNvPr id="7" name="Content Placeholder 6">
            <a:extLst>
              <a:ext uri="{FF2B5EF4-FFF2-40B4-BE49-F238E27FC236}">
                <a16:creationId xmlns:a16="http://schemas.microsoft.com/office/drawing/2014/main" id="{D9DD42F9-F251-AB41-96A7-B48697595B0E}"/>
              </a:ext>
            </a:extLst>
          </p:cNvPr>
          <p:cNvSpPr>
            <a:spLocks noGrp="1"/>
          </p:cNvSpPr>
          <p:nvPr>
            <p:ph idx="1"/>
          </p:nvPr>
        </p:nvSpPr>
        <p:spPr/>
        <p:txBody>
          <a:bodyPr>
            <a:normAutofit lnSpcReduction="10000"/>
          </a:bodyPr>
          <a:lstStyle/>
          <a:p>
            <a:pPr marL="224314" marR="3810" indent="-215265">
              <a:buFont typeface="Arial"/>
              <a:buChar char="•"/>
              <a:tabLst>
                <a:tab pos="224314" algn="l"/>
                <a:tab pos="224790" algn="l"/>
              </a:tabLst>
            </a:pPr>
            <a:r>
              <a:rPr lang="en-US" spc="-4" dirty="0">
                <a:latin typeface="Trebuchet MS" panose="020B0703020202090204" pitchFamily="34" charset="0"/>
                <a:cs typeface="Georgia"/>
              </a:rPr>
              <a:t>Intracompany </a:t>
            </a:r>
            <a:r>
              <a:rPr lang="en-US" dirty="0">
                <a:latin typeface="Trebuchet MS" panose="020B0703020202090204" pitchFamily="34" charset="0"/>
                <a:cs typeface="Georgia"/>
              </a:rPr>
              <a:t>transferees </a:t>
            </a:r>
            <a:r>
              <a:rPr lang="en-US" spc="-4" dirty="0">
                <a:latin typeface="Trebuchet MS" panose="020B0703020202090204" pitchFamily="34" charset="0"/>
                <a:cs typeface="Georgia"/>
              </a:rPr>
              <a:t>applying for </a:t>
            </a:r>
            <a:r>
              <a:rPr lang="en-US" dirty="0">
                <a:latin typeface="Trebuchet MS" panose="020B0703020202090204" pitchFamily="34" charset="0"/>
                <a:cs typeface="Georgia"/>
              </a:rPr>
              <a:t>an L visa </a:t>
            </a:r>
            <a:r>
              <a:rPr lang="en-US" spc="-4" dirty="0">
                <a:latin typeface="Trebuchet MS" panose="020B0703020202090204" pitchFamily="34" charset="0"/>
                <a:cs typeface="Georgia"/>
              </a:rPr>
              <a:t>through consular processing are </a:t>
            </a:r>
            <a:r>
              <a:rPr lang="en-US" dirty="0">
                <a:latin typeface="Trebuchet MS" panose="020B0703020202090204" pitchFamily="34" charset="0"/>
                <a:cs typeface="Georgia"/>
              </a:rPr>
              <a:t>not </a:t>
            </a:r>
            <a:r>
              <a:rPr lang="en-US" spc="-4" dirty="0">
                <a:latin typeface="Trebuchet MS" panose="020B0703020202090204" pitchFamily="34" charset="0"/>
                <a:cs typeface="Georgia"/>
              </a:rPr>
              <a:t>subject to the presumption that they </a:t>
            </a:r>
            <a:r>
              <a:rPr lang="en-US" dirty="0">
                <a:latin typeface="Trebuchet MS" panose="020B0703020202090204" pitchFamily="34" charset="0"/>
                <a:cs typeface="Georgia"/>
              </a:rPr>
              <a:t>intend </a:t>
            </a:r>
            <a:r>
              <a:rPr lang="en-US" spc="-4" dirty="0">
                <a:latin typeface="Trebuchet MS" panose="020B0703020202090204" pitchFamily="34" charset="0"/>
                <a:cs typeface="Georgia"/>
              </a:rPr>
              <a:t>to </a:t>
            </a:r>
            <a:r>
              <a:rPr lang="en-US" dirty="0">
                <a:latin typeface="Trebuchet MS" panose="020B0703020202090204" pitchFamily="34" charset="0"/>
                <a:cs typeface="Georgia"/>
              </a:rPr>
              <a:t>immigrate </a:t>
            </a:r>
            <a:r>
              <a:rPr lang="en-US" spc="-4" dirty="0">
                <a:latin typeface="Trebuchet MS" panose="020B0703020202090204" pitchFamily="34" charset="0"/>
                <a:cs typeface="Georgia"/>
              </a:rPr>
              <a:t>to </a:t>
            </a:r>
            <a:r>
              <a:rPr lang="en-US" dirty="0">
                <a:latin typeface="Trebuchet MS" panose="020B0703020202090204" pitchFamily="34" charset="0"/>
                <a:cs typeface="Georgia"/>
              </a:rPr>
              <a:t>the </a:t>
            </a:r>
            <a:r>
              <a:rPr lang="en-US" spc="-4" dirty="0">
                <a:latin typeface="Trebuchet MS" panose="020B0703020202090204" pitchFamily="34" charset="0"/>
                <a:cs typeface="Georgia"/>
              </a:rPr>
              <a:t>United </a:t>
            </a:r>
            <a:r>
              <a:rPr lang="en-US" dirty="0">
                <a:latin typeface="Trebuchet MS" panose="020B0703020202090204" pitchFamily="34" charset="0"/>
                <a:cs typeface="Georgia"/>
              </a:rPr>
              <a:t>States, and </a:t>
            </a:r>
            <a:r>
              <a:rPr lang="en-US" spc="-4" dirty="0">
                <a:latin typeface="Trebuchet MS" panose="020B0703020202090204" pitchFamily="34" charset="0"/>
                <a:cs typeface="Georgia"/>
              </a:rPr>
              <a:t>therefore are </a:t>
            </a:r>
            <a:r>
              <a:rPr lang="en-US" dirty="0">
                <a:latin typeface="Trebuchet MS" panose="020B0703020202090204" pitchFamily="34" charset="0"/>
                <a:cs typeface="Georgia"/>
              </a:rPr>
              <a:t>not </a:t>
            </a:r>
            <a:r>
              <a:rPr lang="en-US" spc="-4" dirty="0">
                <a:latin typeface="Trebuchet MS" panose="020B0703020202090204" pitchFamily="34" charset="0"/>
                <a:cs typeface="Georgia"/>
              </a:rPr>
              <a:t>required </a:t>
            </a:r>
            <a:r>
              <a:rPr lang="en-US" dirty="0">
                <a:latin typeface="Trebuchet MS" panose="020B0703020202090204" pitchFamily="34" charset="0"/>
                <a:cs typeface="Georgia"/>
              </a:rPr>
              <a:t>to </a:t>
            </a:r>
            <a:r>
              <a:rPr lang="en-US" spc="-4" dirty="0">
                <a:latin typeface="Trebuchet MS" panose="020B0703020202090204" pitchFamily="34" charset="0"/>
                <a:cs typeface="Georgia"/>
              </a:rPr>
              <a:t>prove </a:t>
            </a:r>
            <a:r>
              <a:rPr lang="en-US" dirty="0">
                <a:latin typeface="Trebuchet MS" panose="020B0703020202090204" pitchFamily="34" charset="0"/>
                <a:cs typeface="Georgia"/>
              </a:rPr>
              <a:t>intent to </a:t>
            </a:r>
            <a:r>
              <a:rPr lang="en-US" spc="-4" dirty="0">
                <a:latin typeface="Trebuchet MS" panose="020B0703020202090204" pitchFamily="34" charset="0"/>
                <a:cs typeface="Georgia"/>
              </a:rPr>
              <a:t>return </a:t>
            </a:r>
            <a:r>
              <a:rPr lang="en-US" dirty="0">
                <a:latin typeface="Trebuchet MS" panose="020B0703020202090204" pitchFamily="34" charset="0"/>
                <a:cs typeface="Georgia"/>
              </a:rPr>
              <a:t>to </a:t>
            </a:r>
            <a:r>
              <a:rPr lang="en-US" spc="-4" dirty="0">
                <a:latin typeface="Trebuchet MS" panose="020B0703020202090204" pitchFamily="34" charset="0"/>
                <a:cs typeface="Georgia"/>
              </a:rPr>
              <a:t>their home country </a:t>
            </a:r>
            <a:r>
              <a:rPr lang="en-US" dirty="0">
                <a:latin typeface="Trebuchet MS" panose="020B0703020202090204" pitchFamily="34" charset="0"/>
                <a:cs typeface="Georgia"/>
              </a:rPr>
              <a:t>as </a:t>
            </a:r>
            <a:r>
              <a:rPr lang="en-US" spc="-4" dirty="0">
                <a:latin typeface="Trebuchet MS" panose="020B0703020202090204" pitchFamily="34" charset="0"/>
                <a:cs typeface="Georgia"/>
              </a:rPr>
              <a:t>part </a:t>
            </a:r>
            <a:r>
              <a:rPr lang="en-US" dirty="0">
                <a:latin typeface="Trebuchet MS" panose="020B0703020202090204" pitchFamily="34" charset="0"/>
                <a:cs typeface="Georgia"/>
              </a:rPr>
              <a:t>of the visa </a:t>
            </a:r>
            <a:r>
              <a:rPr lang="en-US" spc="-4" dirty="0">
                <a:latin typeface="Trebuchet MS" panose="020B0703020202090204" pitchFamily="34" charset="0"/>
                <a:cs typeface="Georgia"/>
              </a:rPr>
              <a:t>application process. </a:t>
            </a:r>
            <a:r>
              <a:rPr lang="en-US" dirty="0">
                <a:latin typeface="Trebuchet MS" panose="020B0703020202090204" pitchFamily="34" charset="0"/>
                <a:cs typeface="Georgia"/>
              </a:rPr>
              <a:t>Instead, </a:t>
            </a:r>
            <a:r>
              <a:rPr lang="en-US" spc="-4" dirty="0">
                <a:latin typeface="Trebuchet MS" panose="020B0703020202090204" pitchFamily="34" charset="0"/>
                <a:cs typeface="Georgia"/>
              </a:rPr>
              <a:t>this classification </a:t>
            </a:r>
            <a:r>
              <a:rPr lang="en-US" dirty="0">
                <a:latin typeface="Trebuchet MS" panose="020B0703020202090204" pitchFamily="34" charset="0"/>
                <a:cs typeface="Georgia"/>
              </a:rPr>
              <a:t>allows </a:t>
            </a:r>
            <a:r>
              <a:rPr lang="en-US" spc="-4" dirty="0">
                <a:latin typeface="Trebuchet MS" panose="020B0703020202090204" pitchFamily="34" charset="0"/>
                <a:cs typeface="Georgia"/>
              </a:rPr>
              <a:t>for what </a:t>
            </a:r>
            <a:r>
              <a:rPr lang="en-US" dirty="0">
                <a:latin typeface="Trebuchet MS" panose="020B0703020202090204" pitchFamily="34" charset="0"/>
                <a:cs typeface="Georgia"/>
              </a:rPr>
              <a:t>is known as </a:t>
            </a:r>
            <a:r>
              <a:rPr lang="en-US" spc="-4" dirty="0">
                <a:latin typeface="Trebuchet MS" panose="020B0703020202090204" pitchFamily="34" charset="0"/>
                <a:cs typeface="Georgia"/>
              </a:rPr>
              <a:t>dual</a:t>
            </a:r>
            <a:r>
              <a:rPr lang="en-US" spc="-8" dirty="0">
                <a:latin typeface="Trebuchet MS" panose="020B0703020202090204" pitchFamily="34" charset="0"/>
                <a:cs typeface="Georgia"/>
              </a:rPr>
              <a:t> </a:t>
            </a:r>
            <a:r>
              <a:rPr lang="en-US" dirty="0">
                <a:latin typeface="Trebuchet MS" panose="020B0703020202090204" pitchFamily="34" charset="0"/>
                <a:cs typeface="Georgia"/>
              </a:rPr>
              <a:t>intent.</a:t>
            </a:r>
          </a:p>
          <a:p>
            <a:pPr>
              <a:spcBef>
                <a:spcPts val="15"/>
              </a:spcBef>
              <a:buFont typeface="Arial"/>
              <a:buChar char="•"/>
            </a:pPr>
            <a:endParaRPr lang="en-US" dirty="0">
              <a:latin typeface="Trebuchet MS" panose="020B0703020202090204" pitchFamily="34" charset="0"/>
              <a:cs typeface="Georgia"/>
            </a:endParaRPr>
          </a:p>
          <a:p>
            <a:pPr marL="224314" marR="155258" indent="-215265">
              <a:buFont typeface="Arial"/>
              <a:buChar char="•"/>
              <a:tabLst>
                <a:tab pos="224314" algn="l"/>
                <a:tab pos="224790" algn="l"/>
              </a:tabLst>
            </a:pPr>
            <a:r>
              <a:rPr lang="en-US" spc="-4" dirty="0">
                <a:latin typeface="Trebuchet MS" panose="020B0703020202090204" pitchFamily="34" charset="0"/>
                <a:cs typeface="Georgia"/>
              </a:rPr>
              <a:t>The initial </a:t>
            </a:r>
            <a:r>
              <a:rPr lang="en-US" dirty="0">
                <a:latin typeface="Trebuchet MS" panose="020B0703020202090204" pitchFamily="34" charset="0"/>
                <a:cs typeface="Georgia"/>
              </a:rPr>
              <a:t>admission </a:t>
            </a:r>
            <a:r>
              <a:rPr lang="en-US" spc="-4" dirty="0">
                <a:latin typeface="Trebuchet MS" panose="020B0703020202090204" pitchFamily="34" charset="0"/>
                <a:cs typeface="Georgia"/>
              </a:rPr>
              <a:t>period for </a:t>
            </a:r>
            <a:r>
              <a:rPr lang="en-US" dirty="0">
                <a:latin typeface="Trebuchet MS" panose="020B0703020202090204" pitchFamily="34" charset="0"/>
                <a:cs typeface="Georgia"/>
              </a:rPr>
              <a:t>an </a:t>
            </a:r>
            <a:r>
              <a:rPr lang="en-US" spc="-4" dirty="0">
                <a:latin typeface="Trebuchet MS" panose="020B0703020202090204" pitchFamily="34" charset="0"/>
                <a:cs typeface="Georgia"/>
              </a:rPr>
              <a:t>intracompany </a:t>
            </a:r>
            <a:r>
              <a:rPr lang="en-US" dirty="0">
                <a:latin typeface="Trebuchet MS" panose="020B0703020202090204" pitchFamily="34" charset="0"/>
                <a:cs typeface="Georgia"/>
              </a:rPr>
              <a:t>transferee in L-1 </a:t>
            </a:r>
            <a:r>
              <a:rPr lang="en-US" spc="-4" dirty="0">
                <a:latin typeface="Trebuchet MS" panose="020B0703020202090204" pitchFamily="34" charset="0"/>
                <a:cs typeface="Georgia"/>
              </a:rPr>
              <a:t>status </a:t>
            </a:r>
            <a:r>
              <a:rPr lang="en-US" dirty="0">
                <a:latin typeface="Trebuchet MS" panose="020B0703020202090204" pitchFamily="34" charset="0"/>
                <a:cs typeface="Georgia"/>
              </a:rPr>
              <a:t>is </a:t>
            </a:r>
            <a:r>
              <a:rPr lang="en-US" spc="-4" dirty="0">
                <a:latin typeface="Trebuchet MS" panose="020B0703020202090204" pitchFamily="34" charset="0"/>
                <a:cs typeface="Georgia"/>
              </a:rPr>
              <a:t>up to three years for </a:t>
            </a:r>
            <a:r>
              <a:rPr lang="en-US" dirty="0">
                <a:latin typeface="Trebuchet MS" panose="020B0703020202090204" pitchFamily="34" charset="0"/>
                <a:cs typeface="Georgia"/>
              </a:rPr>
              <a:t>both L-1B and </a:t>
            </a:r>
            <a:r>
              <a:rPr lang="en-US" spc="-4" dirty="0">
                <a:latin typeface="Trebuchet MS" panose="020B0703020202090204" pitchFamily="34" charset="0"/>
                <a:cs typeface="Georgia"/>
              </a:rPr>
              <a:t>L-1A classification(except for </a:t>
            </a:r>
            <a:r>
              <a:rPr lang="en-US" dirty="0">
                <a:latin typeface="Trebuchet MS" panose="020B0703020202090204" pitchFamily="34" charset="0"/>
                <a:cs typeface="Georgia"/>
              </a:rPr>
              <a:t>New </a:t>
            </a:r>
            <a:r>
              <a:rPr lang="en-US" spc="-4" dirty="0">
                <a:latin typeface="Trebuchet MS" panose="020B0703020202090204" pitchFamily="34" charset="0"/>
                <a:cs typeface="Georgia"/>
              </a:rPr>
              <a:t>Office </a:t>
            </a:r>
            <a:r>
              <a:rPr lang="en-US" dirty="0">
                <a:latin typeface="Trebuchet MS" panose="020B0703020202090204" pitchFamily="34" charset="0"/>
                <a:cs typeface="Georgia"/>
              </a:rPr>
              <a:t>L </a:t>
            </a:r>
            <a:r>
              <a:rPr lang="en-US" spc="-4" dirty="0">
                <a:latin typeface="Trebuchet MS" panose="020B0703020202090204" pitchFamily="34" charset="0"/>
                <a:cs typeface="Georgia"/>
              </a:rPr>
              <a:t>beneficiaries). Transferees </a:t>
            </a:r>
            <a:r>
              <a:rPr lang="en-US" dirty="0">
                <a:latin typeface="Trebuchet MS" panose="020B0703020202090204" pitchFamily="34" charset="0"/>
                <a:cs typeface="Georgia"/>
              </a:rPr>
              <a:t>in a managerial </a:t>
            </a:r>
            <a:r>
              <a:rPr lang="en-US" spc="-4" dirty="0">
                <a:latin typeface="Trebuchet MS" panose="020B0703020202090204" pitchFamily="34" charset="0"/>
                <a:cs typeface="Georgia"/>
              </a:rPr>
              <a:t>or </a:t>
            </a:r>
            <a:r>
              <a:rPr lang="en-US" dirty="0">
                <a:latin typeface="Trebuchet MS" panose="020B0703020202090204" pitchFamily="34" charset="0"/>
                <a:cs typeface="Georgia"/>
              </a:rPr>
              <a:t>executive </a:t>
            </a:r>
            <a:r>
              <a:rPr lang="en-US" spc="-4" dirty="0">
                <a:latin typeface="Trebuchet MS" panose="020B0703020202090204" pitchFamily="34" charset="0"/>
                <a:cs typeface="Georgia"/>
              </a:rPr>
              <a:t>position or </a:t>
            </a:r>
            <a:r>
              <a:rPr lang="en-US" dirty="0">
                <a:latin typeface="Trebuchet MS" panose="020B0703020202090204" pitchFamily="34" charset="0"/>
                <a:cs typeface="Georgia"/>
              </a:rPr>
              <a:t>L-1A, may qualify </a:t>
            </a:r>
            <a:r>
              <a:rPr lang="en-US" spc="-4" dirty="0">
                <a:latin typeface="Trebuchet MS" panose="020B0703020202090204" pitchFamily="34" charset="0"/>
                <a:cs typeface="Georgia"/>
              </a:rPr>
              <a:t>for </a:t>
            </a:r>
            <a:r>
              <a:rPr lang="en-US" dirty="0">
                <a:latin typeface="Trebuchet MS" panose="020B0703020202090204" pitchFamily="34" charset="0"/>
                <a:cs typeface="Georgia"/>
              </a:rPr>
              <a:t>a </a:t>
            </a:r>
            <a:r>
              <a:rPr lang="en-US" spc="-4" dirty="0">
                <a:latin typeface="Trebuchet MS" panose="020B0703020202090204" pitchFamily="34" charset="0"/>
                <a:cs typeface="Georgia"/>
              </a:rPr>
              <a:t>two-year </a:t>
            </a:r>
            <a:r>
              <a:rPr lang="en-US" dirty="0">
                <a:latin typeface="Trebuchet MS" panose="020B0703020202090204" pitchFamily="34" charset="0"/>
                <a:cs typeface="Georgia"/>
              </a:rPr>
              <a:t>extension </a:t>
            </a:r>
            <a:r>
              <a:rPr lang="en-US" spc="-4" dirty="0">
                <a:latin typeface="Trebuchet MS" panose="020B0703020202090204" pitchFamily="34" charset="0"/>
                <a:cs typeface="Georgia"/>
              </a:rPr>
              <a:t>twice, for </a:t>
            </a:r>
            <a:r>
              <a:rPr lang="en-US" dirty="0">
                <a:latin typeface="Trebuchet MS" panose="020B0703020202090204" pitchFamily="34" charset="0"/>
                <a:cs typeface="Georgia"/>
              </a:rPr>
              <a:t>a total </a:t>
            </a:r>
            <a:r>
              <a:rPr lang="en-US" spc="-4" dirty="0">
                <a:latin typeface="Trebuchet MS" panose="020B0703020202090204" pitchFamily="34" charset="0"/>
                <a:cs typeface="Georgia"/>
              </a:rPr>
              <a:t>of seven years. Specialized </a:t>
            </a:r>
            <a:r>
              <a:rPr lang="en-US" dirty="0">
                <a:latin typeface="Trebuchet MS" panose="020B0703020202090204" pitchFamily="34" charset="0"/>
                <a:cs typeface="Georgia"/>
              </a:rPr>
              <a:t>knowledge </a:t>
            </a:r>
            <a:r>
              <a:rPr lang="en-US" spc="-4" dirty="0">
                <a:latin typeface="Trebuchet MS" panose="020B0703020202090204" pitchFamily="34" charset="0"/>
                <a:cs typeface="Georgia"/>
              </a:rPr>
              <a:t>or </a:t>
            </a:r>
            <a:r>
              <a:rPr lang="en-US" dirty="0">
                <a:latin typeface="Trebuchet MS" panose="020B0703020202090204" pitchFamily="34" charset="0"/>
                <a:cs typeface="Georgia"/>
              </a:rPr>
              <a:t>L-1B </a:t>
            </a:r>
            <a:r>
              <a:rPr lang="en-US" spc="-4" dirty="0">
                <a:latin typeface="Trebuchet MS" panose="020B0703020202090204" pitchFamily="34" charset="0"/>
                <a:cs typeface="Georgia"/>
              </a:rPr>
              <a:t>transferees may only qualify for </a:t>
            </a:r>
            <a:r>
              <a:rPr lang="en-US" dirty="0">
                <a:latin typeface="Trebuchet MS" panose="020B0703020202090204" pitchFamily="34" charset="0"/>
                <a:cs typeface="Georgia"/>
              </a:rPr>
              <a:t>a </a:t>
            </a:r>
            <a:r>
              <a:rPr lang="en-US" spc="-4" dirty="0">
                <a:latin typeface="Trebuchet MS" panose="020B0703020202090204" pitchFamily="34" charset="0"/>
                <a:cs typeface="Georgia"/>
              </a:rPr>
              <a:t>single two-year </a:t>
            </a:r>
            <a:r>
              <a:rPr lang="en-US" dirty="0">
                <a:latin typeface="Trebuchet MS" panose="020B0703020202090204" pitchFamily="34" charset="0"/>
                <a:cs typeface="Georgia"/>
              </a:rPr>
              <a:t>extension, </a:t>
            </a:r>
            <a:r>
              <a:rPr lang="en-US" spc="-4" dirty="0">
                <a:latin typeface="Trebuchet MS" panose="020B0703020202090204" pitchFamily="34" charset="0"/>
                <a:cs typeface="Georgia"/>
              </a:rPr>
              <a:t>for </a:t>
            </a:r>
            <a:r>
              <a:rPr lang="en-US" dirty="0">
                <a:latin typeface="Trebuchet MS" panose="020B0703020202090204" pitchFamily="34" charset="0"/>
                <a:cs typeface="Georgia"/>
              </a:rPr>
              <a:t>a total </a:t>
            </a:r>
            <a:r>
              <a:rPr lang="en-US" spc="-4" dirty="0">
                <a:latin typeface="Trebuchet MS" panose="020B0703020202090204" pitchFamily="34" charset="0"/>
                <a:cs typeface="Georgia"/>
              </a:rPr>
              <a:t>of five</a:t>
            </a:r>
            <a:r>
              <a:rPr lang="en-US" spc="-49" dirty="0">
                <a:latin typeface="Trebuchet MS" panose="020B0703020202090204" pitchFamily="34" charset="0"/>
                <a:cs typeface="Georgia"/>
              </a:rPr>
              <a:t> </a:t>
            </a:r>
            <a:r>
              <a:rPr lang="en-US" spc="-4" dirty="0">
                <a:latin typeface="Trebuchet MS" panose="020B0703020202090204" pitchFamily="34" charset="0"/>
                <a:cs typeface="Georgia"/>
              </a:rPr>
              <a:t>years.</a:t>
            </a:r>
            <a:endParaRPr lang="en-US" dirty="0">
              <a:latin typeface="Trebuchet MS" panose="020B0703020202090204" pitchFamily="34" charset="0"/>
              <a:cs typeface="Georgia"/>
            </a:endParaRPr>
          </a:p>
        </p:txBody>
      </p:sp>
    </p:spTree>
    <p:extLst>
      <p:ext uri="{BB962C8B-B14F-4D97-AF65-F5344CB8AC3E}">
        <p14:creationId xmlns:p14="http://schemas.microsoft.com/office/powerpoint/2010/main" val="16987898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981200" y="895350"/>
            <a:ext cx="8229600" cy="1543050"/>
          </a:xfrm>
        </p:spPr>
        <p:txBody>
          <a:bodyPr/>
          <a:lstStyle/>
          <a:p>
            <a:pPr defTabSz="914400" eaLnBrk="0" hangingPunct="0">
              <a:spcBef>
                <a:spcPts val="795"/>
              </a:spcBef>
            </a:pPr>
            <a:r>
              <a:rPr lang="en-US" dirty="0"/>
              <a:t>VISAS FOR PROFESSIONAL SPECIALTY OCCUPATIONS: H-1B</a:t>
            </a:r>
            <a:br>
              <a:rPr lang="en-US" dirty="0"/>
            </a:br>
            <a:endParaRPr lang="en-US" dirty="0"/>
          </a:p>
        </p:txBody>
      </p:sp>
      <p:sp>
        <p:nvSpPr>
          <p:cNvPr id="8" name="Content Placeholder 7">
            <a:extLst>
              <a:ext uri="{FF2B5EF4-FFF2-40B4-BE49-F238E27FC236}">
                <a16:creationId xmlns:a16="http://schemas.microsoft.com/office/drawing/2014/main" id="{8D1FA25C-6FD4-1244-8231-BC4CBB666F87}"/>
              </a:ext>
            </a:extLst>
          </p:cNvPr>
          <p:cNvSpPr>
            <a:spLocks noGrp="1"/>
          </p:cNvSpPr>
          <p:nvPr>
            <p:ph idx="1"/>
          </p:nvPr>
        </p:nvSpPr>
        <p:spPr>
          <a:xfrm>
            <a:off x="1981200" y="2590801"/>
            <a:ext cx="8229600" cy="3332163"/>
          </a:xfrm>
        </p:spPr>
        <p:txBody>
          <a:bodyPr/>
          <a:lstStyle/>
          <a:p>
            <a:pPr marL="0" indent="0">
              <a:spcBef>
                <a:spcPts val="79"/>
              </a:spcBef>
              <a:buNone/>
            </a:pPr>
            <a:r>
              <a:rPr lang="en-US" spc="-4" dirty="0">
                <a:latin typeface="Trebuchet MS" panose="020B0703020202090204" pitchFamily="34" charset="0"/>
                <a:cs typeface="Georgia"/>
              </a:rPr>
              <a:t>Four Part</a:t>
            </a:r>
            <a:r>
              <a:rPr lang="en-US" spc="-15" dirty="0">
                <a:latin typeface="Trebuchet MS" panose="020B0703020202090204" pitchFamily="34" charset="0"/>
                <a:cs typeface="Georgia"/>
              </a:rPr>
              <a:t> </a:t>
            </a:r>
            <a:r>
              <a:rPr lang="en-US" spc="-4" dirty="0">
                <a:latin typeface="Trebuchet MS" panose="020B0703020202090204" pitchFamily="34" charset="0"/>
                <a:cs typeface="Georgia"/>
              </a:rPr>
              <a:t>Test:</a:t>
            </a:r>
            <a:endParaRPr lang="en-US" dirty="0">
              <a:latin typeface="Trebuchet MS" panose="020B0703020202090204" pitchFamily="34" charset="0"/>
              <a:cs typeface="Georgia"/>
            </a:endParaRPr>
          </a:p>
          <a:p>
            <a:pPr marL="266700" marR="99060" indent="-257175">
              <a:buAutoNum type="arabicPeriod"/>
              <a:tabLst>
                <a:tab pos="266224" algn="l"/>
                <a:tab pos="266700" algn="l"/>
              </a:tabLst>
            </a:pPr>
            <a:r>
              <a:rPr lang="en-US" spc="-4" dirty="0">
                <a:latin typeface="Trebuchet MS" panose="020B0703020202090204" pitchFamily="34" charset="0"/>
                <a:cs typeface="Georgia"/>
              </a:rPr>
              <a:t>Foreign National has </a:t>
            </a:r>
            <a:r>
              <a:rPr lang="en-US" dirty="0">
                <a:latin typeface="Trebuchet MS" panose="020B0703020202090204" pitchFamily="34" charset="0"/>
                <a:cs typeface="Georgia"/>
              </a:rPr>
              <a:t>a </a:t>
            </a:r>
            <a:r>
              <a:rPr lang="en-US" spc="-4" dirty="0">
                <a:latin typeface="Trebuchet MS" panose="020B0703020202090204" pitchFamily="34" charset="0"/>
                <a:cs typeface="Georgia"/>
              </a:rPr>
              <a:t>U.S. baccalaureate degree or </a:t>
            </a:r>
            <a:r>
              <a:rPr lang="en-US" dirty="0">
                <a:latin typeface="Trebuchet MS" panose="020B0703020202090204" pitchFamily="34" charset="0"/>
                <a:cs typeface="Georgia"/>
              </a:rPr>
              <a:t>a </a:t>
            </a:r>
            <a:r>
              <a:rPr lang="en-US" spc="-4" dirty="0">
                <a:latin typeface="Trebuchet MS" panose="020B0703020202090204" pitchFamily="34" charset="0"/>
                <a:cs typeface="Georgia"/>
              </a:rPr>
              <a:t>foreign degree equivalent </a:t>
            </a:r>
            <a:r>
              <a:rPr lang="en-US" dirty="0">
                <a:latin typeface="Trebuchet MS" panose="020B0703020202090204" pitchFamily="34" charset="0"/>
                <a:cs typeface="Georgia"/>
              </a:rPr>
              <a:t>in </a:t>
            </a:r>
            <a:r>
              <a:rPr lang="en-US" spc="-4" dirty="0">
                <a:latin typeface="Trebuchet MS" panose="020B0703020202090204" pitchFamily="34" charset="0"/>
                <a:cs typeface="Georgia"/>
              </a:rPr>
              <a:t>field of study </a:t>
            </a:r>
            <a:r>
              <a:rPr lang="en-US" dirty="0">
                <a:latin typeface="Trebuchet MS" panose="020B0703020202090204" pitchFamily="34" charset="0"/>
                <a:cs typeface="Georgia"/>
              </a:rPr>
              <a:t>related </a:t>
            </a:r>
            <a:r>
              <a:rPr lang="en-US" spc="-4" dirty="0">
                <a:latin typeface="Trebuchet MS" panose="020B0703020202090204" pitchFamily="34" charset="0"/>
                <a:cs typeface="Georgia"/>
              </a:rPr>
              <a:t>to </a:t>
            </a:r>
            <a:r>
              <a:rPr lang="en-US" dirty="0">
                <a:latin typeface="Trebuchet MS" panose="020B0703020202090204" pitchFamily="34" charset="0"/>
                <a:cs typeface="Georgia"/>
              </a:rPr>
              <a:t>intended</a:t>
            </a:r>
            <a:r>
              <a:rPr lang="en-US" spc="-30" dirty="0">
                <a:latin typeface="Trebuchet MS" panose="020B0703020202090204" pitchFamily="34" charset="0"/>
                <a:cs typeface="Georgia"/>
              </a:rPr>
              <a:t> </a:t>
            </a:r>
            <a:r>
              <a:rPr lang="en-US" spc="-4" dirty="0">
                <a:latin typeface="Trebuchet MS" panose="020B0703020202090204" pitchFamily="34" charset="0"/>
                <a:cs typeface="Georgia"/>
              </a:rPr>
              <a:t>position;</a:t>
            </a:r>
            <a:endParaRPr lang="en-US" dirty="0">
              <a:latin typeface="Trebuchet MS" panose="020B0703020202090204" pitchFamily="34" charset="0"/>
              <a:cs typeface="Georgia"/>
            </a:endParaRPr>
          </a:p>
          <a:p>
            <a:pPr marL="266700" indent="-257175">
              <a:buAutoNum type="arabicPeriod"/>
              <a:tabLst>
                <a:tab pos="266224" algn="l"/>
                <a:tab pos="266700" algn="l"/>
              </a:tabLst>
            </a:pPr>
            <a:r>
              <a:rPr lang="en-US" dirty="0">
                <a:latin typeface="Trebuchet MS" panose="020B0703020202090204" pitchFamily="34" charset="0"/>
                <a:cs typeface="Georgia"/>
              </a:rPr>
              <a:t>Position </a:t>
            </a:r>
            <a:r>
              <a:rPr lang="en-US" spc="-4" dirty="0">
                <a:latin typeface="Trebuchet MS" panose="020B0703020202090204" pitchFamily="34" charset="0"/>
                <a:cs typeface="Georgia"/>
              </a:rPr>
              <a:t>requires </a:t>
            </a:r>
            <a:r>
              <a:rPr lang="en-US" dirty="0">
                <a:latin typeface="Trebuchet MS" panose="020B0703020202090204" pitchFamily="34" charset="0"/>
                <a:cs typeface="Georgia"/>
              </a:rPr>
              <a:t>a </a:t>
            </a:r>
            <a:r>
              <a:rPr lang="en-US" spc="-4" dirty="0">
                <a:latin typeface="Trebuchet MS" panose="020B0703020202090204" pitchFamily="34" charset="0"/>
                <a:cs typeface="Georgia"/>
              </a:rPr>
              <a:t>degree </a:t>
            </a:r>
            <a:r>
              <a:rPr lang="en-US" dirty="0">
                <a:latin typeface="Trebuchet MS" panose="020B0703020202090204" pitchFamily="34" charset="0"/>
                <a:cs typeface="Georgia"/>
              </a:rPr>
              <a:t>in a </a:t>
            </a:r>
            <a:r>
              <a:rPr lang="en-US" spc="-4" dirty="0">
                <a:latin typeface="Trebuchet MS" panose="020B0703020202090204" pitchFamily="34" charset="0"/>
                <a:cs typeface="Georgia"/>
              </a:rPr>
              <a:t>specific field of</a:t>
            </a:r>
            <a:r>
              <a:rPr lang="en-US" spc="11" dirty="0">
                <a:latin typeface="Trebuchet MS" panose="020B0703020202090204" pitchFamily="34" charset="0"/>
                <a:cs typeface="Georgia"/>
              </a:rPr>
              <a:t> </a:t>
            </a:r>
            <a:r>
              <a:rPr lang="en-US" spc="-4" dirty="0">
                <a:latin typeface="Trebuchet MS" panose="020B0703020202090204" pitchFamily="34" charset="0"/>
                <a:cs typeface="Georgia"/>
              </a:rPr>
              <a:t>study;</a:t>
            </a:r>
            <a:endParaRPr lang="en-US" dirty="0">
              <a:latin typeface="Trebuchet MS" panose="020B0703020202090204" pitchFamily="34" charset="0"/>
              <a:cs typeface="Georgia"/>
            </a:endParaRPr>
          </a:p>
          <a:p>
            <a:pPr marL="266700" marR="3810" indent="-257175">
              <a:buAutoNum type="arabicPeriod"/>
              <a:tabLst>
                <a:tab pos="266224" algn="l"/>
                <a:tab pos="266700" algn="l"/>
              </a:tabLst>
            </a:pPr>
            <a:r>
              <a:rPr lang="en-US" dirty="0">
                <a:latin typeface="Trebuchet MS" panose="020B0703020202090204" pitchFamily="34" charset="0"/>
                <a:cs typeface="Georgia"/>
              </a:rPr>
              <a:t>Position </a:t>
            </a:r>
            <a:r>
              <a:rPr lang="en-US" spc="-4" dirty="0">
                <a:latin typeface="Trebuchet MS" panose="020B0703020202090204" pitchFamily="34" charset="0"/>
                <a:cs typeface="Georgia"/>
              </a:rPr>
              <a:t>pays </a:t>
            </a:r>
            <a:r>
              <a:rPr lang="en-US" dirty="0">
                <a:latin typeface="Trebuchet MS" panose="020B0703020202090204" pitchFamily="34" charset="0"/>
                <a:cs typeface="Georgia"/>
              </a:rPr>
              <a:t>the </a:t>
            </a:r>
            <a:r>
              <a:rPr lang="en-US" spc="-4" dirty="0">
                <a:latin typeface="Trebuchet MS" panose="020B0703020202090204" pitchFamily="34" charset="0"/>
                <a:cs typeface="Georgia"/>
              </a:rPr>
              <a:t>“prevailing wage” for </a:t>
            </a:r>
            <a:r>
              <a:rPr lang="en-US" dirty="0">
                <a:latin typeface="Trebuchet MS" panose="020B0703020202090204" pitchFamily="34" charset="0"/>
                <a:cs typeface="Georgia"/>
              </a:rPr>
              <a:t>the </a:t>
            </a:r>
            <a:r>
              <a:rPr lang="en-US" spc="-4" dirty="0">
                <a:latin typeface="Trebuchet MS" panose="020B0703020202090204" pitchFamily="34" charset="0"/>
                <a:cs typeface="Georgia"/>
              </a:rPr>
              <a:t>occupation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a:t>
            </a:r>
            <a:r>
              <a:rPr lang="en-US" dirty="0">
                <a:latin typeface="Trebuchet MS" panose="020B0703020202090204" pitchFamily="34" charset="0"/>
                <a:cs typeface="Georgia"/>
              </a:rPr>
              <a:t>metropolitan </a:t>
            </a:r>
            <a:r>
              <a:rPr lang="en-US" spc="-4" dirty="0">
                <a:latin typeface="Trebuchet MS" panose="020B0703020202090204" pitchFamily="34" charset="0"/>
                <a:cs typeface="Georgia"/>
              </a:rPr>
              <a:t>area </a:t>
            </a:r>
            <a:r>
              <a:rPr lang="en-US" dirty="0">
                <a:latin typeface="Trebuchet MS" panose="020B0703020202090204" pitchFamily="34" charset="0"/>
                <a:cs typeface="Georgia"/>
              </a:rPr>
              <a:t>as </a:t>
            </a:r>
            <a:r>
              <a:rPr lang="en-US" spc="-4" dirty="0">
                <a:latin typeface="Trebuchet MS" panose="020B0703020202090204" pitchFamily="34" charset="0"/>
                <a:cs typeface="Georgia"/>
              </a:rPr>
              <a:t>determined by the </a:t>
            </a:r>
            <a:r>
              <a:rPr lang="en-US" dirty="0">
                <a:latin typeface="Trebuchet MS" panose="020B0703020202090204" pitchFamily="34" charset="0"/>
                <a:cs typeface="Georgia"/>
              </a:rPr>
              <a:t>Department </a:t>
            </a:r>
            <a:r>
              <a:rPr lang="en-US" spc="-4" dirty="0">
                <a:latin typeface="Trebuchet MS" panose="020B0703020202090204" pitchFamily="34" charset="0"/>
                <a:cs typeface="Georgia"/>
              </a:rPr>
              <a:t>of </a:t>
            </a:r>
            <a:r>
              <a:rPr lang="en-US" dirty="0">
                <a:latin typeface="Trebuchet MS" panose="020B0703020202090204" pitchFamily="34" charset="0"/>
                <a:cs typeface="Georgia"/>
              </a:rPr>
              <a:t>Labor (“DOL”);</a:t>
            </a:r>
            <a:r>
              <a:rPr lang="en-US" spc="-23" dirty="0">
                <a:latin typeface="Trebuchet MS" panose="020B0703020202090204" pitchFamily="34" charset="0"/>
                <a:cs typeface="Georgia"/>
              </a:rPr>
              <a:t> </a:t>
            </a:r>
            <a:r>
              <a:rPr lang="en-US" dirty="0">
                <a:latin typeface="Trebuchet MS" panose="020B0703020202090204" pitchFamily="34" charset="0"/>
                <a:cs typeface="Georgia"/>
              </a:rPr>
              <a:t>AND</a:t>
            </a:r>
          </a:p>
          <a:p>
            <a:pPr marL="266700" indent="-257175">
              <a:buAutoNum type="arabicPeriod"/>
              <a:tabLst>
                <a:tab pos="266224" algn="l"/>
                <a:tab pos="266700" algn="l"/>
              </a:tabLst>
            </a:pPr>
            <a:r>
              <a:rPr lang="en-US" spc="-4" dirty="0">
                <a:latin typeface="Trebuchet MS" panose="020B0703020202090204" pitchFamily="34" charset="0"/>
                <a:cs typeface="Georgia"/>
              </a:rPr>
              <a:t>There </a:t>
            </a:r>
            <a:r>
              <a:rPr lang="en-US" dirty="0">
                <a:latin typeface="Trebuchet MS" panose="020B0703020202090204" pitchFamily="34" charset="0"/>
                <a:cs typeface="Georgia"/>
              </a:rPr>
              <a:t>is a </a:t>
            </a:r>
            <a:r>
              <a:rPr lang="en-US" spc="-4" dirty="0">
                <a:latin typeface="Trebuchet MS" panose="020B0703020202090204" pitchFamily="34" charset="0"/>
                <a:cs typeface="Georgia"/>
              </a:rPr>
              <a:t>“H-1B </a:t>
            </a:r>
            <a:r>
              <a:rPr lang="en-US" dirty="0">
                <a:latin typeface="Trebuchet MS" panose="020B0703020202090204" pitchFamily="34" charset="0"/>
                <a:cs typeface="Georgia"/>
              </a:rPr>
              <a:t>number” available </a:t>
            </a:r>
            <a:r>
              <a:rPr lang="en-US" spc="-4" dirty="0">
                <a:latin typeface="Trebuchet MS" panose="020B0703020202090204" pitchFamily="34" charset="0"/>
                <a:cs typeface="Georgia"/>
              </a:rPr>
              <a:t>(85,000 </a:t>
            </a:r>
            <a:r>
              <a:rPr lang="en-US" dirty="0">
                <a:latin typeface="Trebuchet MS" panose="020B0703020202090204" pitchFamily="34" charset="0"/>
                <a:cs typeface="Georgia"/>
              </a:rPr>
              <a:t>available annually).</a:t>
            </a:r>
          </a:p>
          <a:p>
            <a:pPr marL="0" indent="0">
              <a:buNone/>
            </a:pPr>
            <a:endParaRPr lang="en-US" dirty="0"/>
          </a:p>
        </p:txBody>
      </p:sp>
    </p:spTree>
    <p:extLst>
      <p:ext uri="{BB962C8B-B14F-4D97-AF65-F5344CB8AC3E}">
        <p14:creationId xmlns:p14="http://schemas.microsoft.com/office/powerpoint/2010/main" val="949617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981200" y="895350"/>
            <a:ext cx="8229600" cy="1466850"/>
          </a:xfrm>
        </p:spPr>
        <p:txBody>
          <a:bodyPr/>
          <a:lstStyle/>
          <a:p>
            <a:pPr defTabSz="914400" eaLnBrk="0" hangingPunct="0">
              <a:spcBef>
                <a:spcPts val="795"/>
              </a:spcBef>
            </a:pPr>
            <a:r>
              <a:rPr lang="en-US" dirty="0"/>
              <a:t>VISAS FOR PROFESSIONAL SPECIALTY OCCUPATIONS: H-1B</a:t>
            </a:r>
            <a:br>
              <a:rPr lang="en-US" dirty="0"/>
            </a:br>
            <a:endParaRPr lang="en-US" sz="1800" dirty="0"/>
          </a:p>
        </p:txBody>
      </p:sp>
      <p:sp>
        <p:nvSpPr>
          <p:cNvPr id="8" name="Content Placeholder 7">
            <a:extLst>
              <a:ext uri="{FF2B5EF4-FFF2-40B4-BE49-F238E27FC236}">
                <a16:creationId xmlns:a16="http://schemas.microsoft.com/office/drawing/2014/main" id="{3A48DD47-9BB5-DA48-B0BA-3D2C4F8651C7}"/>
              </a:ext>
            </a:extLst>
          </p:cNvPr>
          <p:cNvSpPr>
            <a:spLocks noGrp="1"/>
          </p:cNvSpPr>
          <p:nvPr>
            <p:ph idx="1"/>
          </p:nvPr>
        </p:nvSpPr>
        <p:spPr>
          <a:xfrm>
            <a:off x="1981200" y="2743201"/>
            <a:ext cx="8229600" cy="3179763"/>
          </a:xfrm>
        </p:spPr>
        <p:txBody>
          <a:bodyPr/>
          <a:lstStyle/>
          <a:p>
            <a:pPr marL="224314" marR="3810" indent="-215265">
              <a:spcBef>
                <a:spcPts val="79"/>
              </a:spcBef>
              <a:buFont typeface="Arial"/>
              <a:buChar char="•"/>
              <a:tabLst>
                <a:tab pos="224314" algn="l"/>
                <a:tab pos="224790" algn="l"/>
              </a:tabLst>
            </a:pPr>
            <a:r>
              <a:rPr lang="en-US" dirty="0">
                <a:latin typeface="Trebuchet MS" panose="020B0703020202090204" pitchFamily="34" charset="0"/>
                <a:cs typeface="Georgia"/>
              </a:rPr>
              <a:t>6-</a:t>
            </a:r>
            <a:r>
              <a:rPr lang="en-US" spc="-4" dirty="0">
                <a:latin typeface="Trebuchet MS" panose="020B0703020202090204" pitchFamily="34" charset="0"/>
                <a:cs typeface="Georgia"/>
              </a:rPr>
              <a:t>year </a:t>
            </a:r>
            <a:r>
              <a:rPr lang="en-US" dirty="0">
                <a:latin typeface="Trebuchet MS" panose="020B0703020202090204" pitchFamily="34" charset="0"/>
                <a:cs typeface="Georgia"/>
              </a:rPr>
              <a:t>maximum </a:t>
            </a:r>
            <a:r>
              <a:rPr lang="en-US" spc="-4" dirty="0">
                <a:latin typeface="Trebuchet MS" panose="020B0703020202090204" pitchFamily="34" charset="0"/>
                <a:cs typeface="Georgia"/>
              </a:rPr>
              <a:t>period of </a:t>
            </a:r>
            <a:r>
              <a:rPr lang="en-US" dirty="0">
                <a:latin typeface="Trebuchet MS" panose="020B0703020202090204" pitchFamily="34" charset="0"/>
                <a:cs typeface="Georgia"/>
              </a:rPr>
              <a:t>stay (can </a:t>
            </a:r>
            <a:r>
              <a:rPr lang="en-US" spc="-4" dirty="0">
                <a:latin typeface="Trebuchet MS" panose="020B0703020202090204" pitchFamily="34" charset="0"/>
                <a:cs typeface="Georgia"/>
              </a:rPr>
              <a:t>be </a:t>
            </a:r>
            <a:r>
              <a:rPr lang="en-US" dirty="0">
                <a:latin typeface="Trebuchet MS" panose="020B0703020202090204" pitchFamily="34" charset="0"/>
                <a:cs typeface="Georgia"/>
              </a:rPr>
              <a:t>extended </a:t>
            </a:r>
            <a:r>
              <a:rPr lang="en-US" spc="-4" dirty="0">
                <a:latin typeface="Trebuchet MS" panose="020B0703020202090204" pitchFamily="34" charset="0"/>
                <a:cs typeface="Georgia"/>
              </a:rPr>
              <a:t>when foreign </a:t>
            </a:r>
            <a:r>
              <a:rPr lang="en-US" dirty="0">
                <a:latin typeface="Trebuchet MS" panose="020B0703020202090204" pitchFamily="34" charset="0"/>
                <a:cs typeface="Georgia"/>
              </a:rPr>
              <a:t>national </a:t>
            </a:r>
            <a:r>
              <a:rPr lang="en-US" spc="-4" dirty="0">
                <a:latin typeface="Trebuchet MS" panose="020B0703020202090204" pitchFamily="34" charset="0"/>
                <a:cs typeface="Georgia"/>
              </a:rPr>
              <a:t>has commenced green card process </a:t>
            </a:r>
            <a:r>
              <a:rPr lang="en-US" dirty="0">
                <a:latin typeface="Trebuchet MS" panose="020B0703020202090204" pitchFamily="34" charset="0"/>
                <a:cs typeface="Georgia"/>
              </a:rPr>
              <a:t>- AC</a:t>
            </a:r>
            <a:r>
              <a:rPr lang="en-US" spc="8" dirty="0">
                <a:latin typeface="Trebuchet MS" panose="020B0703020202090204" pitchFamily="34" charset="0"/>
                <a:cs typeface="Georgia"/>
              </a:rPr>
              <a:t> </a:t>
            </a:r>
            <a:r>
              <a:rPr lang="en-US" dirty="0">
                <a:latin typeface="Trebuchet MS" panose="020B0703020202090204" pitchFamily="34" charset="0"/>
                <a:cs typeface="Georgia"/>
              </a:rPr>
              <a:t>21)</a:t>
            </a:r>
          </a:p>
          <a:p>
            <a:pPr marL="224314" indent="-215265">
              <a:buFont typeface="Arial"/>
              <a:buChar char="•"/>
              <a:tabLst>
                <a:tab pos="224314" algn="l"/>
                <a:tab pos="224790" algn="l"/>
              </a:tabLst>
            </a:pPr>
            <a:r>
              <a:rPr lang="en-US" spc="-4" dirty="0">
                <a:latin typeface="Trebuchet MS" panose="020B0703020202090204" pitchFamily="34" charset="0"/>
                <a:cs typeface="Georgia"/>
              </a:rPr>
              <a:t>Carries dual</a:t>
            </a:r>
            <a:r>
              <a:rPr lang="en-US" spc="8" dirty="0">
                <a:latin typeface="Trebuchet MS" panose="020B0703020202090204" pitchFamily="34" charset="0"/>
                <a:cs typeface="Georgia"/>
              </a:rPr>
              <a:t> </a:t>
            </a:r>
            <a:r>
              <a:rPr lang="en-US" dirty="0">
                <a:latin typeface="Trebuchet MS" panose="020B0703020202090204" pitchFamily="34" charset="0"/>
                <a:cs typeface="Georgia"/>
              </a:rPr>
              <a:t>intent</a:t>
            </a:r>
          </a:p>
          <a:p>
            <a:pPr marL="224314" indent="-215265">
              <a:buFont typeface="Arial"/>
              <a:buChar char="•"/>
              <a:tabLst>
                <a:tab pos="224314" algn="l"/>
                <a:tab pos="224790" algn="l"/>
              </a:tabLst>
            </a:pPr>
            <a:r>
              <a:rPr lang="en-US" spc="-4" dirty="0">
                <a:latin typeface="Trebuchet MS" panose="020B0703020202090204" pitchFamily="34" charset="0"/>
                <a:cs typeface="Georgia"/>
              </a:rPr>
              <a:t>Spouses are </a:t>
            </a:r>
            <a:r>
              <a:rPr lang="en-US" dirty="0">
                <a:latin typeface="Trebuchet MS" panose="020B0703020202090204" pitchFamily="34" charset="0"/>
                <a:cs typeface="Georgia"/>
              </a:rPr>
              <a:t>now allowed to </a:t>
            </a:r>
            <a:r>
              <a:rPr lang="en-US" spc="-4" dirty="0">
                <a:latin typeface="Trebuchet MS" panose="020B0703020202090204" pitchFamily="34" charset="0"/>
                <a:cs typeface="Georgia"/>
              </a:rPr>
              <a:t>work </a:t>
            </a:r>
            <a:r>
              <a:rPr lang="en-US" dirty="0">
                <a:latin typeface="Trebuchet MS" panose="020B0703020202090204" pitchFamily="34" charset="0"/>
                <a:cs typeface="Georgia"/>
              </a:rPr>
              <a:t>in </a:t>
            </a:r>
            <a:r>
              <a:rPr lang="en-US" spc="-4" dirty="0">
                <a:latin typeface="Trebuchet MS" panose="020B0703020202090204" pitchFamily="34" charset="0"/>
                <a:cs typeface="Georgia"/>
              </a:rPr>
              <a:t>limited circumstances </a:t>
            </a:r>
            <a:r>
              <a:rPr lang="en-US" dirty="0">
                <a:latin typeface="Trebuchet MS" panose="020B0703020202090204" pitchFamily="34" charset="0"/>
                <a:cs typeface="Georgia"/>
              </a:rPr>
              <a:t>– AC </a:t>
            </a:r>
            <a:r>
              <a:rPr lang="en-US" spc="-4" dirty="0">
                <a:latin typeface="Trebuchet MS" panose="020B0703020202090204" pitchFamily="34" charset="0"/>
                <a:cs typeface="Georgia"/>
              </a:rPr>
              <a:t>21</a:t>
            </a:r>
            <a:r>
              <a:rPr lang="en-US" spc="-11" dirty="0">
                <a:latin typeface="Trebuchet MS" panose="020B0703020202090204" pitchFamily="34" charset="0"/>
                <a:cs typeface="Georgia"/>
              </a:rPr>
              <a:t> </a:t>
            </a:r>
            <a:r>
              <a:rPr lang="en-US" dirty="0">
                <a:latin typeface="Trebuchet MS" panose="020B0703020202090204" pitchFamily="34" charset="0"/>
                <a:cs typeface="Georgia"/>
              </a:rPr>
              <a:t>104(c)</a:t>
            </a:r>
          </a:p>
          <a:p>
            <a:pPr>
              <a:spcBef>
                <a:spcPts val="8"/>
              </a:spcBef>
            </a:pPr>
            <a:endParaRPr lang="en-US" dirty="0">
              <a:latin typeface="Trebuchet MS" panose="020B0703020202090204" pitchFamily="34" charset="0"/>
              <a:cs typeface="Georgia"/>
            </a:endParaRPr>
          </a:p>
          <a:p>
            <a:pPr marL="0" indent="0">
              <a:spcBef>
                <a:spcPts val="4"/>
              </a:spcBef>
              <a:buNone/>
            </a:pPr>
            <a:r>
              <a:rPr lang="en-US" spc="-4" dirty="0">
                <a:latin typeface="Trebuchet MS" panose="020B0703020202090204" pitchFamily="34" charset="0"/>
                <a:cs typeface="Georgia"/>
              </a:rPr>
              <a:t>CAUTION: Export Control Licenses went into effect in February</a:t>
            </a:r>
            <a:r>
              <a:rPr lang="en-US" spc="-38" dirty="0">
                <a:latin typeface="Trebuchet MS" panose="020B0703020202090204" pitchFamily="34" charset="0"/>
                <a:cs typeface="Georgia"/>
              </a:rPr>
              <a:t> </a:t>
            </a:r>
            <a:r>
              <a:rPr lang="en-US" dirty="0">
                <a:latin typeface="Trebuchet MS" panose="020B0703020202090204" pitchFamily="34" charset="0"/>
                <a:cs typeface="Georgia"/>
              </a:rPr>
              <a:t>2011!</a:t>
            </a:r>
          </a:p>
        </p:txBody>
      </p:sp>
    </p:spTree>
    <p:extLst>
      <p:ext uri="{BB962C8B-B14F-4D97-AF65-F5344CB8AC3E}">
        <p14:creationId xmlns:p14="http://schemas.microsoft.com/office/powerpoint/2010/main" val="16835185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0B323-1B4A-174F-8598-EB12F5EA9442}"/>
              </a:ext>
            </a:extLst>
          </p:cNvPr>
          <p:cNvSpPr>
            <a:spLocks noGrp="1"/>
          </p:cNvSpPr>
          <p:nvPr>
            <p:ph type="title"/>
          </p:nvPr>
        </p:nvSpPr>
        <p:spPr/>
        <p:txBody>
          <a:bodyPr/>
          <a:lstStyle/>
          <a:p>
            <a:r>
              <a:rPr lang="en-US" dirty="0"/>
              <a:t>H-1B </a:t>
            </a:r>
            <a:r>
              <a:rPr lang="en-US" spc="-4" dirty="0"/>
              <a:t>ACQUISITION</a:t>
            </a:r>
            <a:r>
              <a:rPr lang="en-US" spc="-64" dirty="0"/>
              <a:t> </a:t>
            </a:r>
            <a:r>
              <a:rPr lang="en-US" spc="-4" dirty="0"/>
              <a:t>MAP</a:t>
            </a:r>
            <a:endParaRPr lang="en-US" dirty="0"/>
          </a:p>
        </p:txBody>
      </p:sp>
      <p:sp>
        <p:nvSpPr>
          <p:cNvPr id="3" name="Content Placeholder 2">
            <a:extLst>
              <a:ext uri="{FF2B5EF4-FFF2-40B4-BE49-F238E27FC236}">
                <a16:creationId xmlns:a16="http://schemas.microsoft.com/office/drawing/2014/main" id="{7A32B0C1-4428-6F4E-B53E-B80ADFD389BC}"/>
              </a:ext>
            </a:extLst>
          </p:cNvPr>
          <p:cNvSpPr>
            <a:spLocks noGrp="1"/>
          </p:cNvSpPr>
          <p:nvPr>
            <p:ph sz="half" idx="1"/>
          </p:nvPr>
        </p:nvSpPr>
        <p:spPr>
          <a:xfrm>
            <a:off x="1981200" y="4551396"/>
            <a:ext cx="8150802" cy="1372580"/>
          </a:xfrm>
        </p:spPr>
        <p:txBody>
          <a:bodyPr>
            <a:normAutofit lnSpcReduction="10000"/>
          </a:bodyPr>
          <a:lstStyle/>
          <a:p>
            <a:pPr marL="9525" indent="0" defTabSz="914400" eaLnBrk="0" hangingPunct="0">
              <a:spcBef>
                <a:spcPct val="0"/>
              </a:spcBef>
              <a:buNone/>
              <a:tabLst>
                <a:tab pos="266224" algn="l"/>
                <a:tab pos="266700" algn="l"/>
              </a:tabLst>
            </a:pPr>
            <a:r>
              <a:rPr lang="en-US" sz="1600" b="1" spc="-4" dirty="0">
                <a:solidFill>
                  <a:prstClr val="black"/>
                </a:solidFill>
                <a:latin typeface="Trebuchet MS" panose="020B0703020202090204" pitchFamily="34" charset="0"/>
                <a:cs typeface="Georgia"/>
              </a:rPr>
              <a:t>Step 3: </a:t>
            </a:r>
            <a:r>
              <a:rPr lang="en-US" sz="1600" spc="-8" dirty="0">
                <a:solidFill>
                  <a:prstClr val="black"/>
                </a:solidFill>
                <a:latin typeface="Trebuchet MS" panose="020B0703020202090204" pitchFamily="34" charset="0"/>
                <a:cs typeface="Georgia"/>
              </a:rPr>
              <a:t>The </a:t>
            </a:r>
            <a:r>
              <a:rPr lang="en-US" sz="1600" spc="-4" dirty="0">
                <a:solidFill>
                  <a:prstClr val="black"/>
                </a:solidFill>
                <a:latin typeface="Trebuchet MS" panose="020B0703020202090204" pitchFamily="34" charset="0"/>
                <a:cs typeface="Georgia"/>
              </a:rPr>
              <a:t>DOL </a:t>
            </a:r>
            <a:r>
              <a:rPr lang="en-US" sz="1600" spc="-8" dirty="0">
                <a:solidFill>
                  <a:prstClr val="black"/>
                </a:solidFill>
                <a:latin typeface="Trebuchet MS" panose="020B0703020202090204" pitchFamily="34" charset="0"/>
                <a:cs typeface="Georgia"/>
              </a:rPr>
              <a:t>certifies the</a:t>
            </a:r>
            <a:r>
              <a:rPr lang="en-US" sz="1600" spc="71"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LCA.</a:t>
            </a:r>
            <a:endParaRPr lang="en-US" sz="1600" dirty="0">
              <a:solidFill>
                <a:prstClr val="black"/>
              </a:solidFill>
              <a:latin typeface="Trebuchet MS" panose="020B0703020202090204" pitchFamily="34" charset="0"/>
              <a:cs typeface="Georgia"/>
            </a:endParaRPr>
          </a:p>
          <a:p>
            <a:pPr marL="9525" indent="0" defTabSz="914400" eaLnBrk="0" hangingPunct="0">
              <a:spcBef>
                <a:spcPct val="0"/>
              </a:spcBef>
              <a:buNone/>
              <a:tabLst>
                <a:tab pos="266224" algn="l"/>
                <a:tab pos="266700" algn="l"/>
              </a:tabLst>
            </a:pPr>
            <a:r>
              <a:rPr lang="en-US" sz="1600" b="1" spc="-4" dirty="0">
                <a:solidFill>
                  <a:prstClr val="black"/>
                </a:solidFill>
                <a:latin typeface="Trebuchet MS" panose="020B0703020202090204" pitchFamily="34" charset="0"/>
                <a:cs typeface="Georgia"/>
              </a:rPr>
              <a:t>Step 4: </a:t>
            </a:r>
            <a:r>
              <a:rPr lang="en-US" sz="1600" spc="-8" dirty="0">
                <a:solidFill>
                  <a:prstClr val="black"/>
                </a:solidFill>
                <a:latin typeface="Trebuchet MS" panose="020B0703020202090204" pitchFamily="34" charset="0"/>
                <a:cs typeface="Georgia"/>
              </a:rPr>
              <a:t>The </a:t>
            </a:r>
            <a:r>
              <a:rPr lang="en-US" sz="1600" spc="-4" dirty="0">
                <a:solidFill>
                  <a:prstClr val="black"/>
                </a:solidFill>
                <a:latin typeface="Trebuchet MS" panose="020B0703020202090204" pitchFamily="34" charset="0"/>
                <a:cs typeface="Georgia"/>
              </a:rPr>
              <a:t>H-1B </a:t>
            </a:r>
            <a:r>
              <a:rPr lang="en-US" sz="1600" spc="-8" dirty="0">
                <a:solidFill>
                  <a:prstClr val="black"/>
                </a:solidFill>
                <a:latin typeface="Trebuchet MS" panose="020B0703020202090204" pitchFamily="34" charset="0"/>
                <a:cs typeface="Georgia"/>
              </a:rPr>
              <a:t>petition with the certified LCA </a:t>
            </a:r>
            <a:r>
              <a:rPr lang="en-US" sz="1600" spc="-4" dirty="0">
                <a:solidFill>
                  <a:prstClr val="black"/>
                </a:solidFill>
                <a:latin typeface="Trebuchet MS" panose="020B0703020202090204" pitchFamily="34" charset="0"/>
                <a:cs typeface="Georgia"/>
              </a:rPr>
              <a:t>is submitted to </a:t>
            </a:r>
            <a:r>
              <a:rPr lang="en-US" sz="1600" spc="-8" dirty="0">
                <a:solidFill>
                  <a:prstClr val="black"/>
                </a:solidFill>
                <a:latin typeface="Trebuchet MS" panose="020B0703020202090204" pitchFamily="34" charset="0"/>
                <a:cs typeface="Georgia"/>
              </a:rPr>
              <a:t>the USCIS Service</a:t>
            </a:r>
            <a:r>
              <a:rPr lang="en-US" sz="1600" spc="4"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Center.</a:t>
            </a:r>
            <a:endParaRPr lang="en-US" sz="1600" dirty="0">
              <a:solidFill>
                <a:prstClr val="black"/>
              </a:solidFill>
              <a:latin typeface="Trebuchet MS" panose="020B0703020202090204" pitchFamily="34" charset="0"/>
              <a:cs typeface="Georgia"/>
            </a:endParaRPr>
          </a:p>
          <a:p>
            <a:pPr marL="9525" indent="0" defTabSz="914400" eaLnBrk="0" hangingPunct="0">
              <a:spcBef>
                <a:spcPct val="0"/>
              </a:spcBef>
              <a:buNone/>
              <a:tabLst>
                <a:tab pos="266224" algn="l"/>
                <a:tab pos="266700" algn="l"/>
              </a:tabLst>
            </a:pPr>
            <a:r>
              <a:rPr lang="en-US" sz="1600" b="1" spc="-4" dirty="0">
                <a:solidFill>
                  <a:prstClr val="black"/>
                </a:solidFill>
                <a:latin typeface="Trebuchet MS" panose="020B0703020202090204" pitchFamily="34" charset="0"/>
                <a:cs typeface="Georgia"/>
              </a:rPr>
              <a:t>Step 5: </a:t>
            </a:r>
            <a:r>
              <a:rPr lang="en-US" sz="1600" spc="-8" dirty="0">
                <a:solidFill>
                  <a:prstClr val="black"/>
                </a:solidFill>
                <a:latin typeface="Trebuchet MS" panose="020B0703020202090204" pitchFamily="34" charset="0"/>
                <a:cs typeface="Georgia"/>
              </a:rPr>
              <a:t>The petition </a:t>
            </a:r>
            <a:r>
              <a:rPr lang="en-US" sz="1600" spc="-4" dirty="0">
                <a:solidFill>
                  <a:prstClr val="black"/>
                </a:solidFill>
                <a:latin typeface="Trebuchet MS" panose="020B0703020202090204" pitchFamily="34" charset="0"/>
                <a:cs typeface="Georgia"/>
              </a:rPr>
              <a:t>is approved </a:t>
            </a:r>
            <a:r>
              <a:rPr lang="en-US" sz="1600" spc="-8" dirty="0">
                <a:solidFill>
                  <a:prstClr val="black"/>
                </a:solidFill>
                <a:latin typeface="Trebuchet MS" panose="020B0703020202090204" pitchFamily="34" charset="0"/>
                <a:cs typeface="Georgia"/>
              </a:rPr>
              <a:t>by the </a:t>
            </a:r>
            <a:r>
              <a:rPr lang="en-US" sz="1600" spc="-4" dirty="0">
                <a:solidFill>
                  <a:prstClr val="black"/>
                </a:solidFill>
                <a:latin typeface="Trebuchet MS" panose="020B0703020202090204" pitchFamily="34" charset="0"/>
                <a:cs typeface="Georgia"/>
              </a:rPr>
              <a:t>USCIS and </a:t>
            </a:r>
            <a:r>
              <a:rPr lang="en-US" sz="1600" spc="-8" dirty="0">
                <a:solidFill>
                  <a:prstClr val="black"/>
                </a:solidFill>
                <a:latin typeface="Trebuchet MS" panose="020B0703020202090204" pitchFamily="34" charset="0"/>
                <a:cs typeface="Georgia"/>
              </a:rPr>
              <a:t>returned </a:t>
            </a:r>
            <a:r>
              <a:rPr lang="en-US" sz="1600" spc="-4" dirty="0">
                <a:solidFill>
                  <a:prstClr val="black"/>
                </a:solidFill>
                <a:latin typeface="Trebuchet MS" panose="020B0703020202090204" pitchFamily="34" charset="0"/>
                <a:cs typeface="Georgia"/>
              </a:rPr>
              <a:t>to the</a:t>
            </a:r>
            <a:r>
              <a:rPr lang="en-US" sz="1600" spc="176"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Company.</a:t>
            </a:r>
            <a:endParaRPr lang="en-US" sz="1600" dirty="0">
              <a:solidFill>
                <a:prstClr val="black"/>
              </a:solidFill>
              <a:latin typeface="Trebuchet MS" panose="020B0703020202090204" pitchFamily="34" charset="0"/>
              <a:cs typeface="Georgia"/>
            </a:endParaRPr>
          </a:p>
        </p:txBody>
      </p:sp>
      <p:sp>
        <p:nvSpPr>
          <p:cNvPr id="4" name="Content Placeholder 3">
            <a:extLst>
              <a:ext uri="{FF2B5EF4-FFF2-40B4-BE49-F238E27FC236}">
                <a16:creationId xmlns:a16="http://schemas.microsoft.com/office/drawing/2014/main" id="{86F0CF5C-8655-C94F-AB35-CFD67CACF064}"/>
              </a:ext>
            </a:extLst>
          </p:cNvPr>
          <p:cNvSpPr>
            <a:spLocks noGrp="1"/>
          </p:cNvSpPr>
          <p:nvPr>
            <p:ph sz="half" idx="2"/>
          </p:nvPr>
        </p:nvSpPr>
        <p:spPr>
          <a:xfrm>
            <a:off x="6165906" y="2221617"/>
            <a:ext cx="3966096" cy="2152650"/>
          </a:xfrm>
        </p:spPr>
        <p:txBody>
          <a:bodyPr>
            <a:normAutofit lnSpcReduction="10000"/>
          </a:bodyPr>
          <a:lstStyle/>
          <a:p>
            <a:pPr marL="9525" indent="0" defTabSz="914400" eaLnBrk="0" hangingPunct="0">
              <a:spcBef>
                <a:spcPts val="127"/>
              </a:spcBef>
              <a:buNone/>
              <a:tabLst>
                <a:tab pos="266224" algn="l"/>
                <a:tab pos="266700" algn="l"/>
              </a:tabLst>
            </a:pPr>
            <a:r>
              <a:rPr lang="en-US" sz="1600" b="1" spc="-4" dirty="0">
                <a:solidFill>
                  <a:prstClr val="black"/>
                </a:solidFill>
                <a:latin typeface="Trebuchet MS" panose="020B0703020202090204" pitchFamily="34" charset="0"/>
                <a:cs typeface="Georgia"/>
              </a:rPr>
              <a:t>Step</a:t>
            </a:r>
            <a:r>
              <a:rPr lang="en-US" sz="1600" b="1" spc="4" dirty="0">
                <a:solidFill>
                  <a:prstClr val="black"/>
                </a:solidFill>
                <a:latin typeface="Trebuchet MS" panose="020B0703020202090204" pitchFamily="34" charset="0"/>
                <a:cs typeface="Georgia"/>
              </a:rPr>
              <a:t> </a:t>
            </a:r>
            <a:r>
              <a:rPr lang="en-US" sz="1600" b="1" spc="-4" dirty="0">
                <a:solidFill>
                  <a:prstClr val="black"/>
                </a:solidFill>
                <a:latin typeface="Trebuchet MS" panose="020B0703020202090204" pitchFamily="34" charset="0"/>
                <a:cs typeface="Georgia"/>
              </a:rPr>
              <a:t>1:</a:t>
            </a:r>
            <a:r>
              <a:rPr lang="en-US" sz="1600" b="1" spc="15"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A</a:t>
            </a:r>
            <a:r>
              <a:rPr lang="en-US" sz="1600" spc="11"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company</a:t>
            </a:r>
            <a:r>
              <a:rPr lang="en-US" sz="1600" spc="23"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located</a:t>
            </a:r>
            <a:r>
              <a:rPr lang="en-US" sz="1600" spc="23"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in</a:t>
            </a:r>
            <a:r>
              <a:rPr lang="en-US" sz="1600" spc="15"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Chicago</a:t>
            </a:r>
            <a:r>
              <a:rPr lang="en-US" sz="1600" spc="34"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posts</a:t>
            </a:r>
            <a:r>
              <a:rPr lang="en-US" sz="1600" spc="4"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a</a:t>
            </a:r>
            <a:r>
              <a:rPr lang="en-US" sz="1600" spc="11"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notice</a:t>
            </a:r>
            <a:r>
              <a:rPr lang="en-US" sz="1600" spc="15"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informing</a:t>
            </a:r>
            <a:r>
              <a:rPr lang="en-US" sz="1600" spc="30"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workers</a:t>
            </a:r>
            <a:r>
              <a:rPr lang="en-US" sz="1600" spc="19"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of</a:t>
            </a:r>
            <a:r>
              <a:rPr lang="en-US" sz="1600" spc="11"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the</a:t>
            </a:r>
            <a:r>
              <a:rPr lang="en-US" sz="1600" spc="11"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future</a:t>
            </a:r>
            <a:r>
              <a:rPr lang="en-US" sz="1600" spc="8"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H-1B</a:t>
            </a:r>
            <a:r>
              <a:rPr lang="en-US" sz="1600" spc="19"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filing</a:t>
            </a:r>
            <a:r>
              <a:rPr lang="en-US" sz="1600" spc="23"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in</a:t>
            </a:r>
            <a:r>
              <a:rPr lang="en-US" sz="1600" spc="15"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two</a:t>
            </a:r>
            <a:r>
              <a:rPr lang="en-US" sz="1600" spc="8"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locations</a:t>
            </a:r>
            <a:r>
              <a:rPr lang="en-US" sz="1600" spc="26"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where</a:t>
            </a:r>
            <a:r>
              <a:rPr lang="en-US" sz="1600"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the employment </a:t>
            </a:r>
            <a:r>
              <a:rPr lang="en-US" sz="1600" spc="-4" dirty="0">
                <a:solidFill>
                  <a:prstClr val="black"/>
                </a:solidFill>
                <a:latin typeface="Trebuchet MS" panose="020B0703020202090204" pitchFamily="34" charset="0"/>
                <a:cs typeface="Georgia"/>
              </a:rPr>
              <a:t>will occur for a </a:t>
            </a:r>
            <a:r>
              <a:rPr lang="en-US" sz="1600" spc="-8" dirty="0">
                <a:solidFill>
                  <a:prstClr val="black"/>
                </a:solidFill>
                <a:latin typeface="Trebuchet MS" panose="020B0703020202090204" pitchFamily="34" charset="0"/>
                <a:cs typeface="Georgia"/>
              </a:rPr>
              <a:t>foreign </a:t>
            </a:r>
            <a:r>
              <a:rPr lang="en-US" sz="1600" spc="-4" dirty="0">
                <a:solidFill>
                  <a:prstClr val="black"/>
                </a:solidFill>
                <a:latin typeface="Trebuchet MS" panose="020B0703020202090204" pitchFamily="34" charset="0"/>
                <a:cs typeface="Georgia"/>
              </a:rPr>
              <a:t>national </a:t>
            </a:r>
            <a:r>
              <a:rPr lang="en-US" sz="1600" spc="-8" dirty="0">
                <a:solidFill>
                  <a:prstClr val="black"/>
                </a:solidFill>
                <a:latin typeface="Trebuchet MS" panose="020B0703020202090204" pitchFamily="34" charset="0"/>
                <a:cs typeface="Georgia"/>
              </a:rPr>
              <a:t>based </a:t>
            </a:r>
            <a:r>
              <a:rPr lang="en-US" sz="1600" spc="-4" dirty="0">
                <a:solidFill>
                  <a:prstClr val="black"/>
                </a:solidFill>
                <a:latin typeface="Trebuchet MS" panose="020B0703020202090204" pitchFamily="34" charset="0"/>
                <a:cs typeface="Georgia"/>
              </a:rPr>
              <a:t>in </a:t>
            </a:r>
            <a:r>
              <a:rPr lang="en-US" sz="1600" spc="-8" dirty="0">
                <a:solidFill>
                  <a:prstClr val="black"/>
                </a:solidFill>
                <a:latin typeface="Trebuchet MS" panose="020B0703020202090204" pitchFamily="34" charset="0"/>
                <a:cs typeface="Georgia"/>
              </a:rPr>
              <a:t>the </a:t>
            </a:r>
            <a:r>
              <a:rPr lang="en-US" sz="1600" spc="-4" dirty="0">
                <a:solidFill>
                  <a:prstClr val="black"/>
                </a:solidFill>
                <a:latin typeface="Trebuchet MS" panose="020B0703020202090204" pitchFamily="34" charset="0"/>
                <a:cs typeface="Georgia"/>
              </a:rPr>
              <a:t>United</a:t>
            </a:r>
            <a:r>
              <a:rPr lang="en-US" sz="1600" spc="210" dirty="0">
                <a:solidFill>
                  <a:prstClr val="black"/>
                </a:solidFill>
                <a:latin typeface="Trebuchet MS" panose="020B0703020202090204" pitchFamily="34" charset="0"/>
                <a:cs typeface="Georgia"/>
              </a:rPr>
              <a:t> </a:t>
            </a:r>
            <a:r>
              <a:rPr lang="en-US" sz="1600" spc="-8" dirty="0">
                <a:solidFill>
                  <a:prstClr val="black"/>
                </a:solidFill>
                <a:latin typeface="Trebuchet MS" panose="020B0703020202090204" pitchFamily="34" charset="0"/>
                <a:cs typeface="Georgia"/>
              </a:rPr>
              <a:t>Kingdom.</a:t>
            </a:r>
          </a:p>
          <a:p>
            <a:pPr marL="9525" indent="0" defTabSz="914400" eaLnBrk="0" hangingPunct="0">
              <a:spcBef>
                <a:spcPts val="127"/>
              </a:spcBef>
              <a:buNone/>
              <a:tabLst>
                <a:tab pos="266224" algn="l"/>
                <a:tab pos="266700" algn="l"/>
              </a:tabLst>
            </a:pPr>
            <a:r>
              <a:rPr lang="en-US" sz="1600" b="1" spc="-4" dirty="0">
                <a:solidFill>
                  <a:prstClr val="black"/>
                </a:solidFill>
                <a:latin typeface="Trebuchet MS" panose="020B0703020202090204" pitchFamily="34" charset="0"/>
                <a:cs typeface="Georgia"/>
              </a:rPr>
              <a:t>Step 2: </a:t>
            </a:r>
            <a:r>
              <a:rPr lang="en-US" sz="1600" spc="-8" dirty="0">
                <a:solidFill>
                  <a:prstClr val="black"/>
                </a:solidFill>
                <a:latin typeface="Trebuchet MS" panose="020B0703020202090204" pitchFamily="34" charset="0"/>
                <a:cs typeface="Georgia"/>
              </a:rPr>
              <a:t>The Company files </a:t>
            </a:r>
            <a:r>
              <a:rPr lang="en-US" sz="1600" spc="-4" dirty="0">
                <a:solidFill>
                  <a:prstClr val="black"/>
                </a:solidFill>
                <a:latin typeface="Trebuchet MS" panose="020B0703020202090204" pitchFamily="34" charset="0"/>
                <a:cs typeface="Georgia"/>
              </a:rPr>
              <a:t>a </a:t>
            </a:r>
            <a:r>
              <a:rPr lang="en-US" sz="1600" spc="-8" dirty="0">
                <a:solidFill>
                  <a:prstClr val="black"/>
                </a:solidFill>
                <a:latin typeface="Trebuchet MS" panose="020B0703020202090204" pitchFamily="34" charset="0"/>
                <a:cs typeface="Georgia"/>
              </a:rPr>
              <a:t>Labor Condition </a:t>
            </a:r>
            <a:r>
              <a:rPr lang="en-US" sz="1600" spc="-4" dirty="0">
                <a:solidFill>
                  <a:prstClr val="black"/>
                </a:solidFill>
                <a:latin typeface="Trebuchet MS" panose="020B0703020202090204" pitchFamily="34" charset="0"/>
                <a:cs typeface="Georgia"/>
              </a:rPr>
              <a:t>Application or </a:t>
            </a:r>
            <a:r>
              <a:rPr lang="en-US" sz="1600" spc="-8" dirty="0">
                <a:solidFill>
                  <a:prstClr val="black"/>
                </a:solidFill>
                <a:latin typeface="Trebuchet MS" panose="020B0703020202090204" pitchFamily="34" charset="0"/>
                <a:cs typeface="Georgia"/>
              </a:rPr>
              <a:t>LCA </a:t>
            </a:r>
            <a:r>
              <a:rPr lang="en-US" sz="1600" spc="-4" dirty="0">
                <a:solidFill>
                  <a:prstClr val="black"/>
                </a:solidFill>
                <a:latin typeface="Trebuchet MS" panose="020B0703020202090204" pitchFamily="34" charset="0"/>
                <a:cs typeface="Georgia"/>
              </a:rPr>
              <a:t>on </a:t>
            </a:r>
            <a:r>
              <a:rPr lang="en-US" sz="1600" spc="-8" dirty="0">
                <a:solidFill>
                  <a:prstClr val="black"/>
                </a:solidFill>
                <a:latin typeface="Trebuchet MS" panose="020B0703020202090204" pitchFamily="34" charset="0"/>
                <a:cs typeface="Georgia"/>
              </a:rPr>
              <a:t>Form ETA </a:t>
            </a:r>
            <a:r>
              <a:rPr lang="en-US" sz="1600" spc="-4" dirty="0">
                <a:solidFill>
                  <a:prstClr val="black"/>
                </a:solidFill>
                <a:latin typeface="Trebuchet MS" panose="020B0703020202090204" pitchFamily="34" charset="0"/>
                <a:cs typeface="Georgia"/>
              </a:rPr>
              <a:t>9035 </a:t>
            </a:r>
            <a:r>
              <a:rPr lang="en-US" sz="1600" spc="-8" dirty="0">
                <a:solidFill>
                  <a:prstClr val="black"/>
                </a:solidFill>
                <a:latin typeface="Trebuchet MS" panose="020B0703020202090204" pitchFamily="34" charset="0"/>
                <a:cs typeface="Georgia"/>
              </a:rPr>
              <a:t>with the </a:t>
            </a:r>
            <a:r>
              <a:rPr lang="en-US" sz="1600" spc="-4" dirty="0">
                <a:solidFill>
                  <a:prstClr val="black"/>
                </a:solidFill>
                <a:latin typeface="Trebuchet MS" panose="020B0703020202090204" pitchFamily="34" charset="0"/>
                <a:cs typeface="Georgia"/>
              </a:rPr>
              <a:t>DOL, most </a:t>
            </a:r>
            <a:r>
              <a:rPr lang="en-US" sz="1600" spc="-8" dirty="0">
                <a:solidFill>
                  <a:prstClr val="black"/>
                </a:solidFill>
                <a:latin typeface="Trebuchet MS" panose="020B0703020202090204" pitchFamily="34" charset="0"/>
                <a:cs typeface="Georgia"/>
              </a:rPr>
              <a:t>often </a:t>
            </a:r>
            <a:r>
              <a:rPr lang="en-US" sz="1600" spc="-4" dirty="0">
                <a:solidFill>
                  <a:prstClr val="black"/>
                </a:solidFill>
                <a:latin typeface="Trebuchet MS" panose="020B0703020202090204" pitchFamily="34" charset="0"/>
                <a:cs typeface="Georgia"/>
              </a:rPr>
              <a:t>electronically via </a:t>
            </a:r>
            <a:r>
              <a:rPr lang="en-US" sz="1600" spc="-8" dirty="0">
                <a:solidFill>
                  <a:prstClr val="black"/>
                </a:solidFill>
                <a:latin typeface="Trebuchet MS" panose="020B0703020202090204" pitchFamily="34" charset="0"/>
                <a:cs typeface="Georgia"/>
              </a:rPr>
              <a:t>the </a:t>
            </a:r>
            <a:r>
              <a:rPr lang="en-US" sz="1600" spc="-8" dirty="0" err="1">
                <a:solidFill>
                  <a:prstClr val="black"/>
                </a:solidFill>
                <a:latin typeface="Trebuchet MS" panose="020B0703020202090204" pitchFamily="34" charset="0"/>
                <a:cs typeface="Georgia"/>
              </a:rPr>
              <a:t>iCert</a:t>
            </a:r>
            <a:r>
              <a:rPr lang="en-US" sz="1600" spc="94" dirty="0">
                <a:solidFill>
                  <a:prstClr val="black"/>
                </a:solidFill>
                <a:latin typeface="Trebuchet MS" panose="020B0703020202090204" pitchFamily="34" charset="0"/>
                <a:cs typeface="Georgia"/>
              </a:rPr>
              <a:t> </a:t>
            </a:r>
            <a:r>
              <a:rPr lang="en-US" sz="1600" spc="-4" dirty="0">
                <a:solidFill>
                  <a:prstClr val="black"/>
                </a:solidFill>
                <a:latin typeface="Trebuchet MS" panose="020B0703020202090204" pitchFamily="34" charset="0"/>
                <a:cs typeface="Georgia"/>
              </a:rPr>
              <a:t>Portal.</a:t>
            </a:r>
            <a:endParaRPr lang="en-US" sz="1600" dirty="0">
              <a:solidFill>
                <a:prstClr val="black"/>
              </a:solidFill>
              <a:latin typeface="Trebuchet MS" panose="020B0703020202090204" pitchFamily="34" charset="0"/>
              <a:cs typeface="Georgia"/>
            </a:endParaRPr>
          </a:p>
        </p:txBody>
      </p:sp>
      <p:grpSp>
        <p:nvGrpSpPr>
          <p:cNvPr id="5" name="Group 4">
            <a:extLst>
              <a:ext uri="{FF2B5EF4-FFF2-40B4-BE49-F238E27FC236}">
                <a16:creationId xmlns:a16="http://schemas.microsoft.com/office/drawing/2014/main" id="{585C5AB4-889E-0E4A-AB69-0F1370A85FD6}"/>
              </a:ext>
            </a:extLst>
          </p:cNvPr>
          <p:cNvGrpSpPr/>
          <p:nvPr/>
        </p:nvGrpSpPr>
        <p:grpSpPr>
          <a:xfrm>
            <a:off x="1981200" y="2038350"/>
            <a:ext cx="4038600" cy="2152650"/>
            <a:chOff x="2470007" y="2608092"/>
            <a:chExt cx="4221004" cy="1586389"/>
          </a:xfrm>
        </p:grpSpPr>
        <p:sp>
          <p:nvSpPr>
            <p:cNvPr id="6" name="object 3">
              <a:extLst>
                <a:ext uri="{FF2B5EF4-FFF2-40B4-BE49-F238E27FC236}">
                  <a16:creationId xmlns:a16="http://schemas.microsoft.com/office/drawing/2014/main" id="{4AD93419-89E0-BA42-8891-D598F41E7AAD}"/>
                </a:ext>
              </a:extLst>
            </p:cNvPr>
            <p:cNvSpPr/>
            <p:nvPr/>
          </p:nvSpPr>
          <p:spPr>
            <a:xfrm>
              <a:off x="2473433" y="2610991"/>
              <a:ext cx="4213793" cy="1580408"/>
            </a:xfrm>
            <a:prstGeom prst="rect">
              <a:avLst/>
            </a:prstGeom>
            <a:blipFill>
              <a:blip r:embed="rId2" cstate="print"/>
              <a:stretch>
                <a:fillRect/>
              </a:stretch>
            </a:blipFill>
          </p:spPr>
          <p:txBody>
            <a:bodyPr wrap="square" lIns="0" tIns="0" rIns="0" bIns="0" rtlCol="0"/>
            <a:lstStyle/>
            <a:p>
              <a:endParaRPr sz="1350"/>
            </a:p>
          </p:txBody>
        </p:sp>
        <p:sp>
          <p:nvSpPr>
            <p:cNvPr id="7" name="object 4">
              <a:extLst>
                <a:ext uri="{FF2B5EF4-FFF2-40B4-BE49-F238E27FC236}">
                  <a16:creationId xmlns:a16="http://schemas.microsoft.com/office/drawing/2014/main" id="{BABABC4E-4536-F446-ABB2-07A594812D3C}"/>
                </a:ext>
              </a:extLst>
            </p:cNvPr>
            <p:cNvSpPr/>
            <p:nvPr/>
          </p:nvSpPr>
          <p:spPr>
            <a:xfrm>
              <a:off x="2470007" y="2608092"/>
              <a:ext cx="4221004" cy="1586389"/>
            </a:xfrm>
            <a:custGeom>
              <a:avLst/>
              <a:gdLst/>
              <a:ahLst/>
              <a:cxnLst/>
              <a:rect l="l" t="t" r="r" b="b"/>
              <a:pathLst>
                <a:path w="5628005" h="2115185">
                  <a:moveTo>
                    <a:pt x="0" y="2114939"/>
                  </a:moveTo>
                  <a:lnTo>
                    <a:pt x="5627528" y="2114939"/>
                  </a:lnTo>
                  <a:lnTo>
                    <a:pt x="5627528" y="0"/>
                  </a:lnTo>
                  <a:lnTo>
                    <a:pt x="0" y="0"/>
                  </a:lnTo>
                  <a:lnTo>
                    <a:pt x="0" y="2114939"/>
                  </a:lnTo>
                  <a:close/>
                </a:path>
              </a:pathLst>
            </a:custGeom>
            <a:ln w="7902">
              <a:solidFill>
                <a:srgbClr val="000000"/>
              </a:solidFill>
            </a:ln>
          </p:spPr>
          <p:txBody>
            <a:bodyPr wrap="square" lIns="0" tIns="0" rIns="0" bIns="0" rtlCol="0"/>
            <a:lstStyle/>
            <a:p>
              <a:endParaRPr sz="1350"/>
            </a:p>
          </p:txBody>
        </p:sp>
        <p:sp>
          <p:nvSpPr>
            <p:cNvPr id="8" name="object 5">
              <a:extLst>
                <a:ext uri="{FF2B5EF4-FFF2-40B4-BE49-F238E27FC236}">
                  <a16:creationId xmlns:a16="http://schemas.microsoft.com/office/drawing/2014/main" id="{3C74378F-B5AB-A542-BB8B-4062097456D9}"/>
                </a:ext>
              </a:extLst>
            </p:cNvPr>
            <p:cNvSpPr/>
            <p:nvPr/>
          </p:nvSpPr>
          <p:spPr>
            <a:xfrm>
              <a:off x="3806449" y="2613889"/>
              <a:ext cx="1690688" cy="200978"/>
            </a:xfrm>
            <a:custGeom>
              <a:avLst/>
              <a:gdLst/>
              <a:ahLst/>
              <a:cxnLst/>
              <a:rect l="l" t="t" r="r" b="b"/>
              <a:pathLst>
                <a:path w="2254250" h="267969">
                  <a:moveTo>
                    <a:pt x="0" y="267909"/>
                  </a:moveTo>
                  <a:lnTo>
                    <a:pt x="2254057" y="267909"/>
                  </a:lnTo>
                  <a:lnTo>
                    <a:pt x="2254057" y="0"/>
                  </a:lnTo>
                  <a:lnTo>
                    <a:pt x="0" y="0"/>
                  </a:lnTo>
                  <a:lnTo>
                    <a:pt x="0" y="267909"/>
                  </a:lnTo>
                  <a:close/>
                </a:path>
              </a:pathLst>
            </a:custGeom>
            <a:ln w="5165">
              <a:solidFill>
                <a:srgbClr val="000000"/>
              </a:solidFill>
            </a:ln>
          </p:spPr>
          <p:txBody>
            <a:bodyPr wrap="square" lIns="0" tIns="0" rIns="0" bIns="0" rtlCol="0"/>
            <a:lstStyle/>
            <a:p>
              <a:endParaRPr sz="1350"/>
            </a:p>
          </p:txBody>
        </p:sp>
        <p:sp>
          <p:nvSpPr>
            <p:cNvPr id="9" name="object 6">
              <a:extLst>
                <a:ext uri="{FF2B5EF4-FFF2-40B4-BE49-F238E27FC236}">
                  <a16:creationId xmlns:a16="http://schemas.microsoft.com/office/drawing/2014/main" id="{A81F4654-8808-B440-BF4B-306EAFC8C066}"/>
                </a:ext>
              </a:extLst>
            </p:cNvPr>
            <p:cNvSpPr txBox="1"/>
            <p:nvPr/>
          </p:nvSpPr>
          <p:spPr>
            <a:xfrm>
              <a:off x="3808388" y="2613453"/>
              <a:ext cx="1686878" cy="99231"/>
            </a:xfrm>
            <a:prstGeom prst="rect">
              <a:avLst/>
            </a:prstGeom>
            <a:solidFill>
              <a:srgbClr val="FFFFFF"/>
            </a:solidFill>
          </p:spPr>
          <p:txBody>
            <a:bodyPr vert="horz" wrap="square" lIns="0" tIns="30480" rIns="0" bIns="0" rtlCol="0">
              <a:spAutoFit/>
            </a:bodyPr>
            <a:lstStyle/>
            <a:p>
              <a:pPr marL="268605">
                <a:spcBef>
                  <a:spcPts val="240"/>
                </a:spcBef>
              </a:pPr>
              <a:r>
                <a:rPr sz="675" b="1" spc="71" dirty="0">
                  <a:latin typeface="Calibri"/>
                  <a:cs typeface="Calibri"/>
                </a:rPr>
                <a:t>H-1B </a:t>
              </a:r>
              <a:r>
                <a:rPr sz="675" b="1" spc="64" dirty="0">
                  <a:latin typeface="Calibri"/>
                  <a:cs typeface="Calibri"/>
                </a:rPr>
                <a:t>Visa </a:t>
              </a:r>
              <a:r>
                <a:rPr sz="675" b="1" spc="60" dirty="0">
                  <a:latin typeface="Calibri"/>
                  <a:cs typeface="Calibri"/>
                </a:rPr>
                <a:t>Acquisition</a:t>
              </a:r>
              <a:r>
                <a:rPr sz="675" b="1" spc="-60" dirty="0">
                  <a:latin typeface="Calibri"/>
                  <a:cs typeface="Calibri"/>
                </a:rPr>
                <a:t> </a:t>
              </a:r>
              <a:r>
                <a:rPr sz="675" b="1" spc="94" dirty="0">
                  <a:latin typeface="Calibri"/>
                  <a:cs typeface="Calibri"/>
                </a:rPr>
                <a:t>Map</a:t>
              </a:r>
              <a:endParaRPr sz="675">
                <a:latin typeface="Calibri"/>
                <a:cs typeface="Calibri"/>
              </a:endParaRPr>
            </a:p>
          </p:txBody>
        </p:sp>
        <p:sp>
          <p:nvSpPr>
            <p:cNvPr id="10" name="object 7">
              <a:extLst>
                <a:ext uri="{FF2B5EF4-FFF2-40B4-BE49-F238E27FC236}">
                  <a16:creationId xmlns:a16="http://schemas.microsoft.com/office/drawing/2014/main" id="{D3B934CA-4BB2-E245-8228-16E09B1D7F52}"/>
                </a:ext>
              </a:extLst>
            </p:cNvPr>
            <p:cNvSpPr/>
            <p:nvPr/>
          </p:nvSpPr>
          <p:spPr>
            <a:xfrm>
              <a:off x="5748290" y="3197365"/>
              <a:ext cx="296987" cy="194170"/>
            </a:xfrm>
            <a:prstGeom prst="rect">
              <a:avLst/>
            </a:prstGeom>
            <a:blipFill>
              <a:blip r:embed="rId3" cstate="print"/>
              <a:stretch>
                <a:fillRect/>
              </a:stretch>
            </a:blipFill>
          </p:spPr>
          <p:txBody>
            <a:bodyPr wrap="square" lIns="0" tIns="0" rIns="0" bIns="0" rtlCol="0"/>
            <a:lstStyle/>
            <a:p>
              <a:endParaRPr sz="1350"/>
            </a:p>
          </p:txBody>
        </p:sp>
        <p:sp>
          <p:nvSpPr>
            <p:cNvPr id="11" name="object 8">
              <a:extLst>
                <a:ext uri="{FF2B5EF4-FFF2-40B4-BE49-F238E27FC236}">
                  <a16:creationId xmlns:a16="http://schemas.microsoft.com/office/drawing/2014/main" id="{5ACAA580-90FD-FF43-8BB1-F9E9A4FD7266}"/>
                </a:ext>
              </a:extLst>
            </p:cNvPr>
            <p:cNvSpPr/>
            <p:nvPr/>
          </p:nvSpPr>
          <p:spPr>
            <a:xfrm>
              <a:off x="5793979" y="3217651"/>
              <a:ext cx="205607" cy="125582"/>
            </a:xfrm>
            <a:prstGeom prst="rect">
              <a:avLst/>
            </a:prstGeom>
            <a:blipFill>
              <a:blip r:embed="rId4" cstate="print"/>
              <a:stretch>
                <a:fillRect/>
              </a:stretch>
            </a:blipFill>
          </p:spPr>
          <p:txBody>
            <a:bodyPr wrap="square" lIns="0" tIns="0" rIns="0" bIns="0" rtlCol="0"/>
            <a:lstStyle/>
            <a:p>
              <a:endParaRPr sz="1350"/>
            </a:p>
          </p:txBody>
        </p:sp>
        <p:sp>
          <p:nvSpPr>
            <p:cNvPr id="12" name="object 9">
              <a:extLst>
                <a:ext uri="{FF2B5EF4-FFF2-40B4-BE49-F238E27FC236}">
                  <a16:creationId xmlns:a16="http://schemas.microsoft.com/office/drawing/2014/main" id="{3615318A-72A5-0240-BFEC-23D4F163308D}"/>
                </a:ext>
              </a:extLst>
            </p:cNvPr>
            <p:cNvSpPr/>
            <p:nvPr/>
          </p:nvSpPr>
          <p:spPr>
            <a:xfrm>
              <a:off x="5793980" y="3217651"/>
              <a:ext cx="205740" cy="125730"/>
            </a:xfrm>
            <a:custGeom>
              <a:avLst/>
              <a:gdLst/>
              <a:ahLst/>
              <a:cxnLst/>
              <a:rect l="l" t="t" r="r" b="b"/>
              <a:pathLst>
                <a:path w="274320" h="167639">
                  <a:moveTo>
                    <a:pt x="0" y="63971"/>
                  </a:moveTo>
                  <a:lnTo>
                    <a:pt x="104707" y="63971"/>
                  </a:lnTo>
                  <a:lnTo>
                    <a:pt x="137071" y="0"/>
                  </a:lnTo>
                  <a:lnTo>
                    <a:pt x="169435" y="63971"/>
                  </a:lnTo>
                  <a:lnTo>
                    <a:pt x="274142" y="63971"/>
                  </a:lnTo>
                  <a:lnTo>
                    <a:pt x="189488" y="103471"/>
                  </a:lnTo>
                  <a:lnTo>
                    <a:pt x="221725" y="167443"/>
                  </a:lnTo>
                  <a:lnTo>
                    <a:pt x="137071" y="127943"/>
                  </a:lnTo>
                  <a:lnTo>
                    <a:pt x="52416" y="167443"/>
                  </a:lnTo>
                  <a:lnTo>
                    <a:pt x="84654" y="103471"/>
                  </a:lnTo>
                  <a:lnTo>
                    <a:pt x="0" y="63971"/>
                  </a:lnTo>
                  <a:close/>
                </a:path>
              </a:pathLst>
            </a:custGeom>
            <a:ln w="8111">
              <a:solidFill>
                <a:srgbClr val="497DBA"/>
              </a:solidFill>
            </a:ln>
          </p:spPr>
          <p:txBody>
            <a:bodyPr wrap="square" lIns="0" tIns="0" rIns="0" bIns="0" rtlCol="0"/>
            <a:lstStyle/>
            <a:p>
              <a:endParaRPr sz="1350"/>
            </a:p>
          </p:txBody>
        </p:sp>
        <p:sp>
          <p:nvSpPr>
            <p:cNvPr id="13" name="object 10">
              <a:extLst>
                <a:ext uri="{FF2B5EF4-FFF2-40B4-BE49-F238E27FC236}">
                  <a16:creationId xmlns:a16="http://schemas.microsoft.com/office/drawing/2014/main" id="{824A4060-63D4-3C4A-AC57-7C1A0822C636}"/>
                </a:ext>
              </a:extLst>
            </p:cNvPr>
            <p:cNvSpPr/>
            <p:nvPr/>
          </p:nvSpPr>
          <p:spPr>
            <a:xfrm>
              <a:off x="3968650" y="3282375"/>
              <a:ext cx="1899576" cy="405728"/>
            </a:xfrm>
            <a:prstGeom prst="rect">
              <a:avLst/>
            </a:prstGeom>
            <a:blipFill>
              <a:blip r:embed="rId5" cstate="print"/>
              <a:stretch>
                <a:fillRect/>
              </a:stretch>
            </a:blipFill>
          </p:spPr>
          <p:txBody>
            <a:bodyPr wrap="square" lIns="0" tIns="0" rIns="0" bIns="0" rtlCol="0"/>
            <a:lstStyle/>
            <a:p>
              <a:endParaRPr sz="1350"/>
            </a:p>
          </p:txBody>
        </p:sp>
        <p:sp>
          <p:nvSpPr>
            <p:cNvPr id="14" name="object 11">
              <a:extLst>
                <a:ext uri="{FF2B5EF4-FFF2-40B4-BE49-F238E27FC236}">
                  <a16:creationId xmlns:a16="http://schemas.microsoft.com/office/drawing/2014/main" id="{B381E62F-AAEF-8440-A434-6CA9C0B13FE2}"/>
                </a:ext>
              </a:extLst>
            </p:cNvPr>
            <p:cNvSpPr/>
            <p:nvPr/>
          </p:nvSpPr>
          <p:spPr>
            <a:xfrm>
              <a:off x="4086874" y="3297026"/>
              <a:ext cx="1749266" cy="304324"/>
            </a:xfrm>
            <a:custGeom>
              <a:avLst/>
              <a:gdLst/>
              <a:ahLst/>
              <a:cxnLst/>
              <a:rect l="l" t="t" r="r" b="b"/>
              <a:pathLst>
                <a:path w="2332354" h="405764">
                  <a:moveTo>
                    <a:pt x="90492" y="305713"/>
                  </a:moveTo>
                  <a:lnTo>
                    <a:pt x="0" y="371391"/>
                  </a:lnTo>
                  <a:lnTo>
                    <a:pt x="112068" y="405696"/>
                  </a:lnTo>
                  <a:lnTo>
                    <a:pt x="119556" y="402755"/>
                  </a:lnTo>
                  <a:lnTo>
                    <a:pt x="124379" y="391377"/>
                  </a:lnTo>
                  <a:lnTo>
                    <a:pt x="120952" y="385109"/>
                  </a:lnTo>
                  <a:lnTo>
                    <a:pt x="98511" y="378250"/>
                  </a:lnTo>
                  <a:lnTo>
                    <a:pt x="27541" y="378250"/>
                  </a:lnTo>
                  <a:lnTo>
                    <a:pt x="22845" y="356718"/>
                  </a:lnTo>
                  <a:lnTo>
                    <a:pt x="69993" y="349420"/>
                  </a:lnTo>
                  <a:lnTo>
                    <a:pt x="107372" y="322328"/>
                  </a:lnTo>
                  <a:lnTo>
                    <a:pt x="107880" y="315416"/>
                  </a:lnTo>
                  <a:lnTo>
                    <a:pt x="103310" y="310833"/>
                  </a:lnTo>
                  <a:lnTo>
                    <a:pt x="98615" y="306239"/>
                  </a:lnTo>
                  <a:lnTo>
                    <a:pt x="90492" y="305713"/>
                  </a:lnTo>
                  <a:close/>
                </a:path>
                <a:path w="2332354" h="405764">
                  <a:moveTo>
                    <a:pt x="69993" y="349420"/>
                  </a:moveTo>
                  <a:lnTo>
                    <a:pt x="22845" y="356718"/>
                  </a:lnTo>
                  <a:lnTo>
                    <a:pt x="27541" y="378250"/>
                  </a:lnTo>
                  <a:lnTo>
                    <a:pt x="43416" y="375792"/>
                  </a:lnTo>
                  <a:lnTo>
                    <a:pt x="33633" y="375792"/>
                  </a:lnTo>
                  <a:lnTo>
                    <a:pt x="29571" y="357180"/>
                  </a:lnTo>
                  <a:lnTo>
                    <a:pt x="59294" y="357180"/>
                  </a:lnTo>
                  <a:lnTo>
                    <a:pt x="69993" y="349420"/>
                  </a:lnTo>
                  <a:close/>
                </a:path>
                <a:path w="2332354" h="405764">
                  <a:moveTo>
                    <a:pt x="74647" y="370956"/>
                  </a:moveTo>
                  <a:lnTo>
                    <a:pt x="27541" y="378250"/>
                  </a:lnTo>
                  <a:lnTo>
                    <a:pt x="98511" y="378250"/>
                  </a:lnTo>
                  <a:lnTo>
                    <a:pt x="74647" y="370956"/>
                  </a:lnTo>
                  <a:close/>
                </a:path>
                <a:path w="2332354" h="405764">
                  <a:moveTo>
                    <a:pt x="29571" y="357180"/>
                  </a:moveTo>
                  <a:lnTo>
                    <a:pt x="33633" y="375792"/>
                  </a:lnTo>
                  <a:lnTo>
                    <a:pt x="50482" y="363571"/>
                  </a:lnTo>
                  <a:lnTo>
                    <a:pt x="29571" y="357180"/>
                  </a:lnTo>
                  <a:close/>
                </a:path>
                <a:path w="2332354" h="405764">
                  <a:moveTo>
                    <a:pt x="50482" y="363571"/>
                  </a:moveTo>
                  <a:lnTo>
                    <a:pt x="33633" y="375792"/>
                  </a:lnTo>
                  <a:lnTo>
                    <a:pt x="43416" y="375792"/>
                  </a:lnTo>
                  <a:lnTo>
                    <a:pt x="74647" y="370956"/>
                  </a:lnTo>
                  <a:lnTo>
                    <a:pt x="50482" y="363571"/>
                  </a:lnTo>
                  <a:close/>
                </a:path>
                <a:path w="2332354" h="405764">
                  <a:moveTo>
                    <a:pt x="2327289" y="0"/>
                  </a:moveTo>
                  <a:lnTo>
                    <a:pt x="69993" y="349420"/>
                  </a:lnTo>
                  <a:lnTo>
                    <a:pt x="50482" y="363571"/>
                  </a:lnTo>
                  <a:lnTo>
                    <a:pt x="74647" y="370956"/>
                  </a:lnTo>
                  <a:lnTo>
                    <a:pt x="2331858" y="21467"/>
                  </a:lnTo>
                  <a:lnTo>
                    <a:pt x="2327289" y="0"/>
                  </a:lnTo>
                  <a:close/>
                </a:path>
                <a:path w="2332354" h="405764">
                  <a:moveTo>
                    <a:pt x="59294" y="357180"/>
                  </a:moveTo>
                  <a:lnTo>
                    <a:pt x="29571" y="357180"/>
                  </a:lnTo>
                  <a:lnTo>
                    <a:pt x="50482" y="363571"/>
                  </a:lnTo>
                  <a:lnTo>
                    <a:pt x="59294" y="357180"/>
                  </a:lnTo>
                  <a:close/>
                </a:path>
              </a:pathLst>
            </a:custGeom>
            <a:solidFill>
              <a:srgbClr val="9BBA58"/>
            </a:solidFill>
          </p:spPr>
          <p:txBody>
            <a:bodyPr wrap="square" lIns="0" tIns="0" rIns="0" bIns="0" rtlCol="0"/>
            <a:lstStyle/>
            <a:p>
              <a:endParaRPr sz="1350"/>
            </a:p>
          </p:txBody>
        </p:sp>
        <p:sp>
          <p:nvSpPr>
            <p:cNvPr id="15" name="object 12">
              <a:extLst>
                <a:ext uri="{FF2B5EF4-FFF2-40B4-BE49-F238E27FC236}">
                  <a16:creationId xmlns:a16="http://schemas.microsoft.com/office/drawing/2014/main" id="{D1942BC3-C986-1346-9A6F-EDDF050806F7}"/>
                </a:ext>
              </a:extLst>
            </p:cNvPr>
            <p:cNvSpPr/>
            <p:nvPr/>
          </p:nvSpPr>
          <p:spPr>
            <a:xfrm>
              <a:off x="3840718" y="3506491"/>
              <a:ext cx="296987" cy="194170"/>
            </a:xfrm>
            <a:prstGeom prst="rect">
              <a:avLst/>
            </a:prstGeom>
            <a:blipFill>
              <a:blip r:embed="rId3" cstate="print"/>
              <a:stretch>
                <a:fillRect/>
              </a:stretch>
            </a:blipFill>
          </p:spPr>
          <p:txBody>
            <a:bodyPr wrap="square" lIns="0" tIns="0" rIns="0" bIns="0" rtlCol="0"/>
            <a:lstStyle/>
            <a:p>
              <a:endParaRPr sz="1350"/>
            </a:p>
          </p:txBody>
        </p:sp>
        <p:sp>
          <p:nvSpPr>
            <p:cNvPr id="16" name="object 13">
              <a:extLst>
                <a:ext uri="{FF2B5EF4-FFF2-40B4-BE49-F238E27FC236}">
                  <a16:creationId xmlns:a16="http://schemas.microsoft.com/office/drawing/2014/main" id="{09849126-2335-9441-B5E6-AD7DCD1DA191}"/>
                </a:ext>
              </a:extLst>
            </p:cNvPr>
            <p:cNvSpPr/>
            <p:nvPr/>
          </p:nvSpPr>
          <p:spPr>
            <a:xfrm>
              <a:off x="3886408" y="3526778"/>
              <a:ext cx="205607" cy="125582"/>
            </a:xfrm>
            <a:prstGeom prst="rect">
              <a:avLst/>
            </a:prstGeom>
            <a:blipFill>
              <a:blip r:embed="rId6" cstate="print"/>
              <a:stretch>
                <a:fillRect/>
              </a:stretch>
            </a:blipFill>
          </p:spPr>
          <p:txBody>
            <a:bodyPr wrap="square" lIns="0" tIns="0" rIns="0" bIns="0" rtlCol="0"/>
            <a:lstStyle/>
            <a:p>
              <a:endParaRPr sz="1350"/>
            </a:p>
          </p:txBody>
        </p:sp>
        <p:sp>
          <p:nvSpPr>
            <p:cNvPr id="17" name="object 14">
              <a:extLst>
                <a:ext uri="{FF2B5EF4-FFF2-40B4-BE49-F238E27FC236}">
                  <a16:creationId xmlns:a16="http://schemas.microsoft.com/office/drawing/2014/main" id="{CBEB8C07-F1E2-7D4A-8C3D-68E920CB1CDA}"/>
                </a:ext>
              </a:extLst>
            </p:cNvPr>
            <p:cNvSpPr/>
            <p:nvPr/>
          </p:nvSpPr>
          <p:spPr>
            <a:xfrm>
              <a:off x="3886408" y="3526778"/>
              <a:ext cx="205740" cy="125730"/>
            </a:xfrm>
            <a:custGeom>
              <a:avLst/>
              <a:gdLst/>
              <a:ahLst/>
              <a:cxnLst/>
              <a:rect l="l" t="t" r="r" b="b"/>
              <a:pathLst>
                <a:path w="274320" h="167639">
                  <a:moveTo>
                    <a:pt x="0" y="63961"/>
                  </a:moveTo>
                  <a:lnTo>
                    <a:pt x="104707" y="63961"/>
                  </a:lnTo>
                  <a:lnTo>
                    <a:pt x="137071" y="0"/>
                  </a:lnTo>
                  <a:lnTo>
                    <a:pt x="169435" y="63961"/>
                  </a:lnTo>
                  <a:lnTo>
                    <a:pt x="274142" y="63961"/>
                  </a:lnTo>
                  <a:lnTo>
                    <a:pt x="189488" y="103492"/>
                  </a:lnTo>
                  <a:lnTo>
                    <a:pt x="221725" y="167443"/>
                  </a:lnTo>
                  <a:lnTo>
                    <a:pt x="137071" y="127922"/>
                  </a:lnTo>
                  <a:lnTo>
                    <a:pt x="52416" y="167443"/>
                  </a:lnTo>
                  <a:lnTo>
                    <a:pt x="84654" y="103492"/>
                  </a:lnTo>
                  <a:lnTo>
                    <a:pt x="0" y="63961"/>
                  </a:lnTo>
                  <a:close/>
                </a:path>
              </a:pathLst>
            </a:custGeom>
            <a:ln w="8111">
              <a:solidFill>
                <a:srgbClr val="497DBA"/>
              </a:solidFill>
            </a:ln>
          </p:spPr>
          <p:txBody>
            <a:bodyPr wrap="square" lIns="0" tIns="0" rIns="0" bIns="0" rtlCol="0"/>
            <a:lstStyle/>
            <a:p>
              <a:endParaRPr sz="1350"/>
            </a:p>
          </p:txBody>
        </p:sp>
        <p:sp>
          <p:nvSpPr>
            <p:cNvPr id="18" name="object 15">
              <a:extLst>
                <a:ext uri="{FF2B5EF4-FFF2-40B4-BE49-F238E27FC236}">
                  <a16:creationId xmlns:a16="http://schemas.microsoft.com/office/drawing/2014/main" id="{C37F8F14-408A-2B46-A44D-6C8AC5ADB841}"/>
                </a:ext>
              </a:extLst>
            </p:cNvPr>
            <p:cNvSpPr txBox="1"/>
            <p:nvPr/>
          </p:nvSpPr>
          <p:spPr>
            <a:xfrm>
              <a:off x="3413702" y="3629698"/>
              <a:ext cx="389573" cy="121607"/>
            </a:xfrm>
            <a:prstGeom prst="rect">
              <a:avLst/>
            </a:prstGeom>
          </p:spPr>
          <p:txBody>
            <a:bodyPr vert="horz" wrap="square" lIns="0" tIns="9049" rIns="0" bIns="0" rtlCol="0">
              <a:spAutoFit/>
            </a:bodyPr>
            <a:lstStyle/>
            <a:p>
              <a:pPr>
                <a:spcBef>
                  <a:spcPts val="71"/>
                </a:spcBef>
              </a:pPr>
              <a:r>
                <a:rPr sz="1013" b="1" spc="68" dirty="0">
                  <a:solidFill>
                    <a:srgbClr val="4F81BC"/>
                  </a:solidFill>
                  <a:latin typeface="Times New Roman"/>
                  <a:cs typeface="Times New Roman"/>
                </a:rPr>
                <a:t>1, 2,</a:t>
              </a:r>
              <a:r>
                <a:rPr sz="1013" b="1" spc="-49" dirty="0">
                  <a:solidFill>
                    <a:srgbClr val="4F81BC"/>
                  </a:solidFill>
                  <a:latin typeface="Times New Roman"/>
                  <a:cs typeface="Times New Roman"/>
                </a:rPr>
                <a:t> </a:t>
              </a:r>
              <a:r>
                <a:rPr sz="1013" b="1" spc="90" dirty="0">
                  <a:solidFill>
                    <a:srgbClr val="4F81BC"/>
                  </a:solidFill>
                  <a:latin typeface="Times New Roman"/>
                  <a:cs typeface="Times New Roman"/>
                </a:rPr>
                <a:t>3</a:t>
              </a:r>
              <a:endParaRPr sz="1013">
                <a:latin typeface="Times New Roman"/>
                <a:cs typeface="Times New Roman"/>
              </a:endParaRPr>
            </a:p>
          </p:txBody>
        </p:sp>
        <p:sp>
          <p:nvSpPr>
            <p:cNvPr id="19" name="object 16">
              <a:extLst>
                <a:ext uri="{FF2B5EF4-FFF2-40B4-BE49-F238E27FC236}">
                  <a16:creationId xmlns:a16="http://schemas.microsoft.com/office/drawing/2014/main" id="{F0265B6F-C24B-8341-8AEB-C23FBAFB065A}"/>
                </a:ext>
              </a:extLst>
            </p:cNvPr>
            <p:cNvSpPr txBox="1"/>
            <p:nvPr/>
          </p:nvSpPr>
          <p:spPr>
            <a:xfrm>
              <a:off x="5771611" y="3357055"/>
              <a:ext cx="85725" cy="121607"/>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7</a:t>
              </a:r>
              <a:endParaRPr sz="1013">
                <a:latin typeface="Times New Roman"/>
                <a:cs typeface="Times New Roman"/>
              </a:endParaRPr>
            </a:p>
          </p:txBody>
        </p:sp>
        <p:sp>
          <p:nvSpPr>
            <p:cNvPr id="20" name="object 17">
              <a:extLst>
                <a:ext uri="{FF2B5EF4-FFF2-40B4-BE49-F238E27FC236}">
                  <a16:creationId xmlns:a16="http://schemas.microsoft.com/office/drawing/2014/main" id="{4E3A2F06-FF26-C440-9797-8D27D621F6DE}"/>
                </a:ext>
              </a:extLst>
            </p:cNvPr>
            <p:cNvSpPr/>
            <p:nvPr/>
          </p:nvSpPr>
          <p:spPr>
            <a:xfrm>
              <a:off x="2629923" y="3680375"/>
              <a:ext cx="296987" cy="194170"/>
            </a:xfrm>
            <a:prstGeom prst="rect">
              <a:avLst/>
            </a:prstGeom>
            <a:blipFill>
              <a:blip r:embed="rId3" cstate="print"/>
              <a:stretch>
                <a:fillRect/>
              </a:stretch>
            </a:blipFill>
          </p:spPr>
          <p:txBody>
            <a:bodyPr wrap="square" lIns="0" tIns="0" rIns="0" bIns="0" rtlCol="0"/>
            <a:lstStyle/>
            <a:p>
              <a:endParaRPr sz="1350"/>
            </a:p>
          </p:txBody>
        </p:sp>
        <p:sp>
          <p:nvSpPr>
            <p:cNvPr id="21" name="object 18">
              <a:extLst>
                <a:ext uri="{FF2B5EF4-FFF2-40B4-BE49-F238E27FC236}">
                  <a16:creationId xmlns:a16="http://schemas.microsoft.com/office/drawing/2014/main" id="{5DFDB6F7-CC8C-0942-BFA4-ABBF977633FC}"/>
                </a:ext>
              </a:extLst>
            </p:cNvPr>
            <p:cNvSpPr/>
            <p:nvPr/>
          </p:nvSpPr>
          <p:spPr>
            <a:xfrm>
              <a:off x="2675613" y="3700662"/>
              <a:ext cx="205607" cy="125582"/>
            </a:xfrm>
            <a:prstGeom prst="rect">
              <a:avLst/>
            </a:prstGeom>
            <a:blipFill>
              <a:blip r:embed="rId7" cstate="print"/>
              <a:stretch>
                <a:fillRect/>
              </a:stretch>
            </a:blipFill>
          </p:spPr>
          <p:txBody>
            <a:bodyPr wrap="square" lIns="0" tIns="0" rIns="0" bIns="0" rtlCol="0"/>
            <a:lstStyle/>
            <a:p>
              <a:endParaRPr sz="1350"/>
            </a:p>
          </p:txBody>
        </p:sp>
        <p:sp>
          <p:nvSpPr>
            <p:cNvPr id="22" name="object 19">
              <a:extLst>
                <a:ext uri="{FF2B5EF4-FFF2-40B4-BE49-F238E27FC236}">
                  <a16:creationId xmlns:a16="http://schemas.microsoft.com/office/drawing/2014/main" id="{0DF1E3EC-40E6-E843-A95F-E42928A822E7}"/>
                </a:ext>
              </a:extLst>
            </p:cNvPr>
            <p:cNvSpPr/>
            <p:nvPr/>
          </p:nvSpPr>
          <p:spPr>
            <a:xfrm>
              <a:off x="2675613" y="3700661"/>
              <a:ext cx="205740" cy="125730"/>
            </a:xfrm>
            <a:custGeom>
              <a:avLst/>
              <a:gdLst/>
              <a:ahLst/>
              <a:cxnLst/>
              <a:rect l="l" t="t" r="r" b="b"/>
              <a:pathLst>
                <a:path w="274320" h="167639">
                  <a:moveTo>
                    <a:pt x="0" y="63961"/>
                  </a:moveTo>
                  <a:lnTo>
                    <a:pt x="104719" y="63961"/>
                  </a:lnTo>
                  <a:lnTo>
                    <a:pt x="137071" y="0"/>
                  </a:lnTo>
                  <a:lnTo>
                    <a:pt x="169422" y="63961"/>
                  </a:lnTo>
                  <a:lnTo>
                    <a:pt x="274142" y="63961"/>
                  </a:lnTo>
                  <a:lnTo>
                    <a:pt x="189424" y="103492"/>
                  </a:lnTo>
                  <a:lnTo>
                    <a:pt x="221788" y="167443"/>
                  </a:lnTo>
                  <a:lnTo>
                    <a:pt x="137071" y="127922"/>
                  </a:lnTo>
                  <a:lnTo>
                    <a:pt x="52353" y="167443"/>
                  </a:lnTo>
                  <a:lnTo>
                    <a:pt x="84717" y="103492"/>
                  </a:lnTo>
                  <a:lnTo>
                    <a:pt x="0" y="63961"/>
                  </a:lnTo>
                  <a:close/>
                </a:path>
              </a:pathLst>
            </a:custGeom>
            <a:ln w="8111">
              <a:solidFill>
                <a:srgbClr val="497DBA"/>
              </a:solidFill>
            </a:ln>
          </p:spPr>
          <p:txBody>
            <a:bodyPr wrap="square" lIns="0" tIns="0" rIns="0" bIns="0" rtlCol="0"/>
            <a:lstStyle/>
            <a:p>
              <a:endParaRPr sz="1350"/>
            </a:p>
          </p:txBody>
        </p:sp>
        <p:sp>
          <p:nvSpPr>
            <p:cNvPr id="23" name="object 20">
              <a:extLst>
                <a:ext uri="{FF2B5EF4-FFF2-40B4-BE49-F238E27FC236}">
                  <a16:creationId xmlns:a16="http://schemas.microsoft.com/office/drawing/2014/main" id="{16B6306B-5E4F-494D-910C-2366C20A119C}"/>
                </a:ext>
              </a:extLst>
            </p:cNvPr>
            <p:cNvSpPr/>
            <p:nvPr/>
          </p:nvSpPr>
          <p:spPr>
            <a:xfrm>
              <a:off x="2712165" y="3548996"/>
              <a:ext cx="844129" cy="303330"/>
            </a:xfrm>
            <a:prstGeom prst="rect">
              <a:avLst/>
            </a:prstGeom>
            <a:blipFill>
              <a:blip r:embed="rId8" cstate="print"/>
              <a:stretch>
                <a:fillRect/>
              </a:stretch>
            </a:blipFill>
          </p:spPr>
          <p:txBody>
            <a:bodyPr wrap="square" lIns="0" tIns="0" rIns="0" bIns="0" rtlCol="0"/>
            <a:lstStyle/>
            <a:p>
              <a:endParaRPr sz="1350"/>
            </a:p>
          </p:txBody>
        </p:sp>
        <p:sp>
          <p:nvSpPr>
            <p:cNvPr id="24" name="object 21">
              <a:extLst>
                <a:ext uri="{FF2B5EF4-FFF2-40B4-BE49-F238E27FC236}">
                  <a16:creationId xmlns:a16="http://schemas.microsoft.com/office/drawing/2014/main" id="{EE74543B-20CB-E24C-83A4-4642BB9334E1}"/>
                </a:ext>
              </a:extLst>
            </p:cNvPr>
            <p:cNvSpPr/>
            <p:nvPr/>
          </p:nvSpPr>
          <p:spPr>
            <a:xfrm>
              <a:off x="2830342" y="3563809"/>
              <a:ext cx="693896" cy="194786"/>
            </a:xfrm>
            <a:custGeom>
              <a:avLst/>
              <a:gdLst/>
              <a:ahLst/>
              <a:cxnLst/>
              <a:rect l="l" t="t" r="r" b="b"/>
              <a:pathLst>
                <a:path w="925195" h="259714">
                  <a:moveTo>
                    <a:pt x="90631" y="161282"/>
                  </a:moveTo>
                  <a:lnTo>
                    <a:pt x="82433" y="161432"/>
                  </a:lnTo>
                  <a:lnTo>
                    <a:pt x="0" y="234334"/>
                  </a:lnTo>
                  <a:lnTo>
                    <a:pt x="115609" y="259129"/>
                  </a:lnTo>
                  <a:lnTo>
                    <a:pt x="122653" y="255587"/>
                  </a:lnTo>
                  <a:lnTo>
                    <a:pt x="126168" y="243855"/>
                  </a:lnTo>
                  <a:lnTo>
                    <a:pt x="122645" y="238853"/>
                  </a:lnTo>
                  <a:lnTo>
                    <a:pt x="28264" y="238853"/>
                  </a:lnTo>
                  <a:lnTo>
                    <a:pt x="21119" y="217805"/>
                  </a:lnTo>
                  <a:lnTo>
                    <a:pt x="67155" y="206624"/>
                  </a:lnTo>
                  <a:lnTo>
                    <a:pt x="101140" y="176566"/>
                  </a:lnTo>
                  <a:lnTo>
                    <a:pt x="100963" y="169633"/>
                  </a:lnTo>
                  <a:lnTo>
                    <a:pt x="90631" y="161282"/>
                  </a:lnTo>
                  <a:close/>
                </a:path>
                <a:path w="925195" h="259714">
                  <a:moveTo>
                    <a:pt x="67155" y="206624"/>
                  </a:moveTo>
                  <a:lnTo>
                    <a:pt x="21119" y="217805"/>
                  </a:lnTo>
                  <a:lnTo>
                    <a:pt x="28264" y="238853"/>
                  </a:lnTo>
                  <a:lnTo>
                    <a:pt x="40417" y="235902"/>
                  </a:lnTo>
                  <a:lnTo>
                    <a:pt x="34052" y="235902"/>
                  </a:lnTo>
                  <a:lnTo>
                    <a:pt x="27883" y="217719"/>
                  </a:lnTo>
                  <a:lnTo>
                    <a:pt x="54610" y="217719"/>
                  </a:lnTo>
                  <a:lnTo>
                    <a:pt x="67155" y="206624"/>
                  </a:lnTo>
                  <a:close/>
                </a:path>
                <a:path w="925195" h="259714">
                  <a:moveTo>
                    <a:pt x="74287" y="227675"/>
                  </a:moveTo>
                  <a:lnTo>
                    <a:pt x="28264" y="238853"/>
                  </a:lnTo>
                  <a:lnTo>
                    <a:pt x="122645" y="238853"/>
                  </a:lnTo>
                  <a:lnTo>
                    <a:pt x="121980" y="237909"/>
                  </a:lnTo>
                  <a:lnTo>
                    <a:pt x="74287" y="227675"/>
                  </a:lnTo>
                  <a:close/>
                </a:path>
                <a:path w="925195" h="259714">
                  <a:moveTo>
                    <a:pt x="27883" y="217719"/>
                  </a:moveTo>
                  <a:lnTo>
                    <a:pt x="34052" y="235902"/>
                  </a:lnTo>
                  <a:lnTo>
                    <a:pt x="49392" y="222334"/>
                  </a:lnTo>
                  <a:lnTo>
                    <a:pt x="27883" y="217719"/>
                  </a:lnTo>
                  <a:close/>
                </a:path>
                <a:path w="925195" h="259714">
                  <a:moveTo>
                    <a:pt x="49392" y="222334"/>
                  </a:moveTo>
                  <a:lnTo>
                    <a:pt x="34052" y="235902"/>
                  </a:lnTo>
                  <a:lnTo>
                    <a:pt x="40417" y="235902"/>
                  </a:lnTo>
                  <a:lnTo>
                    <a:pt x="74287" y="227675"/>
                  </a:lnTo>
                  <a:lnTo>
                    <a:pt x="49392" y="222334"/>
                  </a:lnTo>
                  <a:close/>
                </a:path>
                <a:path w="925195" h="259714">
                  <a:moveTo>
                    <a:pt x="917931" y="0"/>
                  </a:moveTo>
                  <a:lnTo>
                    <a:pt x="67155" y="206624"/>
                  </a:lnTo>
                  <a:lnTo>
                    <a:pt x="49392" y="222334"/>
                  </a:lnTo>
                  <a:lnTo>
                    <a:pt x="74287" y="227675"/>
                  </a:lnTo>
                  <a:lnTo>
                    <a:pt x="925039" y="21048"/>
                  </a:lnTo>
                  <a:lnTo>
                    <a:pt x="917931" y="0"/>
                  </a:lnTo>
                  <a:close/>
                </a:path>
                <a:path w="925195" h="259714">
                  <a:moveTo>
                    <a:pt x="54610" y="217719"/>
                  </a:moveTo>
                  <a:lnTo>
                    <a:pt x="27883" y="217719"/>
                  </a:lnTo>
                  <a:lnTo>
                    <a:pt x="49392" y="222334"/>
                  </a:lnTo>
                  <a:lnTo>
                    <a:pt x="54610" y="217719"/>
                  </a:lnTo>
                  <a:close/>
                </a:path>
              </a:pathLst>
            </a:custGeom>
            <a:solidFill>
              <a:srgbClr val="9BBA58"/>
            </a:solidFill>
          </p:spPr>
          <p:txBody>
            <a:bodyPr wrap="square" lIns="0" tIns="0" rIns="0" bIns="0" rtlCol="0"/>
            <a:lstStyle/>
            <a:p>
              <a:endParaRPr sz="1350"/>
            </a:p>
          </p:txBody>
        </p:sp>
        <p:sp>
          <p:nvSpPr>
            <p:cNvPr id="25" name="object 22">
              <a:extLst>
                <a:ext uri="{FF2B5EF4-FFF2-40B4-BE49-F238E27FC236}">
                  <a16:creationId xmlns:a16="http://schemas.microsoft.com/office/drawing/2014/main" id="{38805F42-93B0-BF43-B4F7-3D11013B41E9}"/>
                </a:ext>
              </a:extLst>
            </p:cNvPr>
            <p:cNvSpPr/>
            <p:nvPr/>
          </p:nvSpPr>
          <p:spPr>
            <a:xfrm>
              <a:off x="3435216" y="3508423"/>
              <a:ext cx="296987" cy="194170"/>
            </a:xfrm>
            <a:prstGeom prst="rect">
              <a:avLst/>
            </a:prstGeom>
            <a:blipFill>
              <a:blip r:embed="rId3" cstate="print"/>
              <a:stretch>
                <a:fillRect/>
              </a:stretch>
            </a:blipFill>
          </p:spPr>
          <p:txBody>
            <a:bodyPr wrap="square" lIns="0" tIns="0" rIns="0" bIns="0" rtlCol="0"/>
            <a:lstStyle/>
            <a:p>
              <a:endParaRPr sz="1350"/>
            </a:p>
          </p:txBody>
        </p:sp>
        <p:sp>
          <p:nvSpPr>
            <p:cNvPr id="26" name="object 23">
              <a:extLst>
                <a:ext uri="{FF2B5EF4-FFF2-40B4-BE49-F238E27FC236}">
                  <a16:creationId xmlns:a16="http://schemas.microsoft.com/office/drawing/2014/main" id="{0B65E017-076C-6646-822A-B4E185268007}"/>
                </a:ext>
              </a:extLst>
            </p:cNvPr>
            <p:cNvSpPr/>
            <p:nvPr/>
          </p:nvSpPr>
          <p:spPr>
            <a:xfrm>
              <a:off x="3480905" y="3528710"/>
              <a:ext cx="205607" cy="125582"/>
            </a:xfrm>
            <a:prstGeom prst="rect">
              <a:avLst/>
            </a:prstGeom>
            <a:blipFill>
              <a:blip r:embed="rId9" cstate="print"/>
              <a:stretch>
                <a:fillRect/>
              </a:stretch>
            </a:blipFill>
          </p:spPr>
          <p:txBody>
            <a:bodyPr wrap="square" lIns="0" tIns="0" rIns="0" bIns="0" rtlCol="0"/>
            <a:lstStyle/>
            <a:p>
              <a:endParaRPr sz="1350"/>
            </a:p>
          </p:txBody>
        </p:sp>
        <p:sp>
          <p:nvSpPr>
            <p:cNvPr id="27" name="object 24">
              <a:extLst>
                <a:ext uri="{FF2B5EF4-FFF2-40B4-BE49-F238E27FC236}">
                  <a16:creationId xmlns:a16="http://schemas.microsoft.com/office/drawing/2014/main" id="{6C8108ED-5222-0E46-AFBD-4E1C778DCCDB}"/>
                </a:ext>
              </a:extLst>
            </p:cNvPr>
            <p:cNvSpPr/>
            <p:nvPr/>
          </p:nvSpPr>
          <p:spPr>
            <a:xfrm>
              <a:off x="3480905" y="3528710"/>
              <a:ext cx="205740" cy="125730"/>
            </a:xfrm>
            <a:custGeom>
              <a:avLst/>
              <a:gdLst/>
              <a:ahLst/>
              <a:cxnLst/>
              <a:rect l="l" t="t" r="r" b="b"/>
              <a:pathLst>
                <a:path w="274320" h="167639">
                  <a:moveTo>
                    <a:pt x="0" y="63961"/>
                  </a:moveTo>
                  <a:lnTo>
                    <a:pt x="104707" y="63961"/>
                  </a:lnTo>
                  <a:lnTo>
                    <a:pt x="137071" y="0"/>
                  </a:lnTo>
                  <a:lnTo>
                    <a:pt x="169435" y="63961"/>
                  </a:lnTo>
                  <a:lnTo>
                    <a:pt x="274142" y="63961"/>
                  </a:lnTo>
                  <a:lnTo>
                    <a:pt x="189488" y="103492"/>
                  </a:lnTo>
                  <a:lnTo>
                    <a:pt x="221725" y="167443"/>
                  </a:lnTo>
                  <a:lnTo>
                    <a:pt x="137071" y="127922"/>
                  </a:lnTo>
                  <a:lnTo>
                    <a:pt x="52416" y="167443"/>
                  </a:lnTo>
                  <a:lnTo>
                    <a:pt x="84654" y="103492"/>
                  </a:lnTo>
                  <a:lnTo>
                    <a:pt x="0" y="63961"/>
                  </a:lnTo>
                  <a:close/>
                </a:path>
              </a:pathLst>
            </a:custGeom>
            <a:ln w="8111">
              <a:solidFill>
                <a:srgbClr val="497DBA"/>
              </a:solidFill>
            </a:ln>
          </p:spPr>
          <p:txBody>
            <a:bodyPr wrap="square" lIns="0" tIns="0" rIns="0" bIns="0" rtlCol="0"/>
            <a:lstStyle/>
            <a:p>
              <a:endParaRPr sz="1350"/>
            </a:p>
          </p:txBody>
        </p:sp>
        <p:sp>
          <p:nvSpPr>
            <p:cNvPr id="28" name="object 25">
              <a:extLst>
                <a:ext uri="{FF2B5EF4-FFF2-40B4-BE49-F238E27FC236}">
                  <a16:creationId xmlns:a16="http://schemas.microsoft.com/office/drawing/2014/main" id="{5095B883-A132-4546-A04D-C5AB36B15D32}"/>
                </a:ext>
              </a:extLst>
            </p:cNvPr>
            <p:cNvSpPr/>
            <p:nvPr/>
          </p:nvSpPr>
          <p:spPr>
            <a:xfrm>
              <a:off x="2801262" y="3531608"/>
              <a:ext cx="872686" cy="310092"/>
            </a:xfrm>
            <a:prstGeom prst="rect">
              <a:avLst/>
            </a:prstGeom>
            <a:blipFill>
              <a:blip r:embed="rId10" cstate="print"/>
              <a:stretch>
                <a:fillRect/>
              </a:stretch>
            </a:blipFill>
          </p:spPr>
          <p:txBody>
            <a:bodyPr wrap="square" lIns="0" tIns="0" rIns="0" bIns="0" rtlCol="0"/>
            <a:lstStyle/>
            <a:p>
              <a:endParaRPr sz="1350"/>
            </a:p>
          </p:txBody>
        </p:sp>
        <p:sp>
          <p:nvSpPr>
            <p:cNvPr id="29" name="object 26">
              <a:extLst>
                <a:ext uri="{FF2B5EF4-FFF2-40B4-BE49-F238E27FC236}">
                  <a16:creationId xmlns:a16="http://schemas.microsoft.com/office/drawing/2014/main" id="{C25F763C-F842-1548-95A1-5E99A9B265B0}"/>
                </a:ext>
              </a:extLst>
            </p:cNvPr>
            <p:cNvSpPr/>
            <p:nvPr/>
          </p:nvSpPr>
          <p:spPr>
            <a:xfrm>
              <a:off x="2833406" y="3600501"/>
              <a:ext cx="722471" cy="201930"/>
            </a:xfrm>
            <a:custGeom>
              <a:avLst/>
              <a:gdLst/>
              <a:ahLst/>
              <a:cxnLst/>
              <a:rect l="l" t="t" r="r" b="b"/>
              <a:pathLst>
                <a:path w="963295" h="269239">
                  <a:moveTo>
                    <a:pt x="888878" y="31426"/>
                  </a:moveTo>
                  <a:lnTo>
                    <a:pt x="0" y="248181"/>
                  </a:lnTo>
                  <a:lnTo>
                    <a:pt x="7183" y="269219"/>
                  </a:lnTo>
                  <a:lnTo>
                    <a:pt x="896036" y="52452"/>
                  </a:lnTo>
                  <a:lnTo>
                    <a:pt x="913762" y="36738"/>
                  </a:lnTo>
                  <a:lnTo>
                    <a:pt x="888878" y="31426"/>
                  </a:lnTo>
                  <a:close/>
                </a:path>
                <a:path w="963295" h="269239">
                  <a:moveTo>
                    <a:pt x="942035" y="20200"/>
                  </a:moveTo>
                  <a:lnTo>
                    <a:pt x="934913" y="20200"/>
                  </a:lnTo>
                  <a:lnTo>
                    <a:pt x="942020" y="41238"/>
                  </a:lnTo>
                  <a:lnTo>
                    <a:pt x="896036" y="52452"/>
                  </a:lnTo>
                  <a:lnTo>
                    <a:pt x="862062" y="82551"/>
                  </a:lnTo>
                  <a:lnTo>
                    <a:pt x="862316" y="89485"/>
                  </a:lnTo>
                  <a:lnTo>
                    <a:pt x="867393" y="93660"/>
                  </a:lnTo>
                  <a:lnTo>
                    <a:pt x="872597" y="97836"/>
                  </a:lnTo>
                  <a:lnTo>
                    <a:pt x="880846" y="97664"/>
                  </a:lnTo>
                  <a:lnTo>
                    <a:pt x="963089" y="24697"/>
                  </a:lnTo>
                  <a:lnTo>
                    <a:pt x="942035" y="20200"/>
                  </a:lnTo>
                  <a:close/>
                </a:path>
                <a:path w="963295" h="269239">
                  <a:moveTo>
                    <a:pt x="913762" y="36738"/>
                  </a:moveTo>
                  <a:lnTo>
                    <a:pt x="896036" y="52452"/>
                  </a:lnTo>
                  <a:lnTo>
                    <a:pt x="941624" y="41334"/>
                  </a:lnTo>
                  <a:lnTo>
                    <a:pt x="935294" y="41334"/>
                  </a:lnTo>
                  <a:lnTo>
                    <a:pt x="913762" y="36738"/>
                  </a:lnTo>
                  <a:close/>
                </a:path>
                <a:path w="963295" h="269239">
                  <a:moveTo>
                    <a:pt x="929075" y="23163"/>
                  </a:moveTo>
                  <a:lnTo>
                    <a:pt x="913762" y="36738"/>
                  </a:lnTo>
                  <a:lnTo>
                    <a:pt x="935294" y="41334"/>
                  </a:lnTo>
                  <a:lnTo>
                    <a:pt x="929075" y="23163"/>
                  </a:lnTo>
                  <a:close/>
                </a:path>
                <a:path w="963295" h="269239">
                  <a:moveTo>
                    <a:pt x="935914" y="23163"/>
                  </a:moveTo>
                  <a:lnTo>
                    <a:pt x="929075" y="23163"/>
                  </a:lnTo>
                  <a:lnTo>
                    <a:pt x="935294" y="41334"/>
                  </a:lnTo>
                  <a:lnTo>
                    <a:pt x="941624" y="41334"/>
                  </a:lnTo>
                  <a:lnTo>
                    <a:pt x="942020" y="41238"/>
                  </a:lnTo>
                  <a:lnTo>
                    <a:pt x="935914" y="23163"/>
                  </a:lnTo>
                  <a:close/>
                </a:path>
                <a:path w="963295" h="269239">
                  <a:moveTo>
                    <a:pt x="934913" y="20200"/>
                  </a:moveTo>
                  <a:lnTo>
                    <a:pt x="888878" y="31426"/>
                  </a:lnTo>
                  <a:lnTo>
                    <a:pt x="913762" y="36738"/>
                  </a:lnTo>
                  <a:lnTo>
                    <a:pt x="929075" y="23163"/>
                  </a:lnTo>
                  <a:lnTo>
                    <a:pt x="935914" y="23163"/>
                  </a:lnTo>
                  <a:lnTo>
                    <a:pt x="934913" y="20200"/>
                  </a:lnTo>
                  <a:close/>
                </a:path>
                <a:path w="963295" h="269239">
                  <a:moveTo>
                    <a:pt x="847467" y="0"/>
                  </a:moveTo>
                  <a:lnTo>
                    <a:pt x="840486" y="3552"/>
                  </a:lnTo>
                  <a:lnTo>
                    <a:pt x="836933" y="15284"/>
                  </a:lnTo>
                  <a:lnTo>
                    <a:pt x="841121" y="21230"/>
                  </a:lnTo>
                  <a:lnTo>
                    <a:pt x="888878" y="31426"/>
                  </a:lnTo>
                  <a:lnTo>
                    <a:pt x="934913" y="20200"/>
                  </a:lnTo>
                  <a:lnTo>
                    <a:pt x="942035" y="20200"/>
                  </a:lnTo>
                  <a:lnTo>
                    <a:pt x="847467" y="0"/>
                  </a:lnTo>
                  <a:close/>
                </a:path>
              </a:pathLst>
            </a:custGeom>
            <a:solidFill>
              <a:srgbClr val="9BBA58"/>
            </a:solidFill>
          </p:spPr>
          <p:txBody>
            <a:bodyPr wrap="square" lIns="0" tIns="0" rIns="0" bIns="0" rtlCol="0"/>
            <a:lstStyle/>
            <a:p>
              <a:endParaRPr sz="1350"/>
            </a:p>
          </p:txBody>
        </p:sp>
        <p:sp>
          <p:nvSpPr>
            <p:cNvPr id="30" name="object 27">
              <a:extLst>
                <a:ext uri="{FF2B5EF4-FFF2-40B4-BE49-F238E27FC236}">
                  <a16:creationId xmlns:a16="http://schemas.microsoft.com/office/drawing/2014/main" id="{55E0C7BF-6986-4942-A847-DF93A82BBC37}"/>
                </a:ext>
              </a:extLst>
            </p:cNvPr>
            <p:cNvSpPr/>
            <p:nvPr/>
          </p:nvSpPr>
          <p:spPr>
            <a:xfrm>
              <a:off x="3619119" y="3159689"/>
              <a:ext cx="2339346" cy="463689"/>
            </a:xfrm>
            <a:prstGeom prst="rect">
              <a:avLst/>
            </a:prstGeom>
            <a:blipFill>
              <a:blip r:embed="rId11" cstate="print"/>
              <a:stretch>
                <a:fillRect/>
              </a:stretch>
            </a:blipFill>
          </p:spPr>
          <p:txBody>
            <a:bodyPr wrap="square" lIns="0" tIns="0" rIns="0" bIns="0" rtlCol="0"/>
            <a:lstStyle/>
            <a:p>
              <a:endParaRPr sz="1350"/>
            </a:p>
          </p:txBody>
        </p:sp>
        <p:sp>
          <p:nvSpPr>
            <p:cNvPr id="31" name="object 28">
              <a:extLst>
                <a:ext uri="{FF2B5EF4-FFF2-40B4-BE49-F238E27FC236}">
                  <a16:creationId xmlns:a16="http://schemas.microsoft.com/office/drawing/2014/main" id="{61C274AE-CED8-F24A-AF97-29FB94E1E80B}"/>
                </a:ext>
              </a:extLst>
            </p:cNvPr>
            <p:cNvSpPr/>
            <p:nvPr/>
          </p:nvSpPr>
          <p:spPr>
            <a:xfrm>
              <a:off x="3651102" y="3221032"/>
              <a:ext cx="2188845" cy="362903"/>
            </a:xfrm>
            <a:custGeom>
              <a:avLst/>
              <a:gdLst/>
              <a:ahLst/>
              <a:cxnLst/>
              <a:rect l="l" t="t" r="r" b="b"/>
              <a:pathLst>
                <a:path w="2918459" h="483870">
                  <a:moveTo>
                    <a:pt x="2843536" y="34879"/>
                  </a:moveTo>
                  <a:lnTo>
                    <a:pt x="0" y="461929"/>
                  </a:lnTo>
                  <a:lnTo>
                    <a:pt x="4569" y="483492"/>
                  </a:lnTo>
                  <a:lnTo>
                    <a:pt x="2848071" y="56458"/>
                  </a:lnTo>
                  <a:lnTo>
                    <a:pt x="2867702" y="42378"/>
                  </a:lnTo>
                  <a:lnTo>
                    <a:pt x="2843536" y="34879"/>
                  </a:lnTo>
                  <a:close/>
                </a:path>
                <a:path w="2918459" h="483870">
                  <a:moveTo>
                    <a:pt x="2895795" y="27799"/>
                  </a:moveTo>
                  <a:lnTo>
                    <a:pt x="2890676" y="27799"/>
                  </a:lnTo>
                  <a:lnTo>
                    <a:pt x="2895245" y="49374"/>
                  </a:lnTo>
                  <a:lnTo>
                    <a:pt x="2848071" y="56458"/>
                  </a:lnTo>
                  <a:lnTo>
                    <a:pt x="2816049" y="79428"/>
                  </a:lnTo>
                  <a:lnTo>
                    <a:pt x="2810591" y="83399"/>
                  </a:lnTo>
                  <a:lnTo>
                    <a:pt x="2809957" y="90269"/>
                  </a:lnTo>
                  <a:lnTo>
                    <a:pt x="2814526" y="94884"/>
                  </a:lnTo>
                  <a:lnTo>
                    <a:pt x="2819222" y="99500"/>
                  </a:lnTo>
                  <a:lnTo>
                    <a:pt x="2827344" y="100036"/>
                  </a:lnTo>
                  <a:lnTo>
                    <a:pt x="2832802" y="96172"/>
                  </a:lnTo>
                  <a:lnTo>
                    <a:pt x="2918217" y="34776"/>
                  </a:lnTo>
                  <a:lnTo>
                    <a:pt x="2895795" y="27799"/>
                  </a:lnTo>
                  <a:close/>
                </a:path>
                <a:path w="2918459" h="483870">
                  <a:moveTo>
                    <a:pt x="2867702" y="42378"/>
                  </a:moveTo>
                  <a:lnTo>
                    <a:pt x="2848071" y="56458"/>
                  </a:lnTo>
                  <a:lnTo>
                    <a:pt x="2895245" y="49374"/>
                  </a:lnTo>
                  <a:lnTo>
                    <a:pt x="2895132" y="48837"/>
                  </a:lnTo>
                  <a:lnTo>
                    <a:pt x="2888519" y="48837"/>
                  </a:lnTo>
                  <a:lnTo>
                    <a:pt x="2867702" y="42378"/>
                  </a:lnTo>
                  <a:close/>
                </a:path>
                <a:path w="2918459" h="483870">
                  <a:moveTo>
                    <a:pt x="2884584" y="30268"/>
                  </a:moveTo>
                  <a:lnTo>
                    <a:pt x="2867702" y="42378"/>
                  </a:lnTo>
                  <a:lnTo>
                    <a:pt x="2888519" y="48837"/>
                  </a:lnTo>
                  <a:lnTo>
                    <a:pt x="2884584" y="30268"/>
                  </a:lnTo>
                  <a:close/>
                </a:path>
                <a:path w="2918459" h="483870">
                  <a:moveTo>
                    <a:pt x="2891199" y="30268"/>
                  </a:moveTo>
                  <a:lnTo>
                    <a:pt x="2884584" y="30268"/>
                  </a:lnTo>
                  <a:lnTo>
                    <a:pt x="2888519" y="48837"/>
                  </a:lnTo>
                  <a:lnTo>
                    <a:pt x="2895132" y="48837"/>
                  </a:lnTo>
                  <a:lnTo>
                    <a:pt x="2891199" y="30268"/>
                  </a:lnTo>
                  <a:close/>
                </a:path>
                <a:path w="2918459" h="483870">
                  <a:moveTo>
                    <a:pt x="2890676" y="27799"/>
                  </a:moveTo>
                  <a:lnTo>
                    <a:pt x="2843536" y="34879"/>
                  </a:lnTo>
                  <a:lnTo>
                    <a:pt x="2867702" y="42378"/>
                  </a:lnTo>
                  <a:lnTo>
                    <a:pt x="2884584" y="30268"/>
                  </a:lnTo>
                  <a:lnTo>
                    <a:pt x="2891199" y="30268"/>
                  </a:lnTo>
                  <a:lnTo>
                    <a:pt x="2890676" y="27799"/>
                  </a:lnTo>
                  <a:close/>
                </a:path>
                <a:path w="2918459" h="483870">
                  <a:moveTo>
                    <a:pt x="2806276" y="0"/>
                  </a:moveTo>
                  <a:lnTo>
                    <a:pt x="2798915" y="2898"/>
                  </a:lnTo>
                  <a:lnTo>
                    <a:pt x="2796376" y="8586"/>
                  </a:lnTo>
                  <a:lnTo>
                    <a:pt x="2793965" y="14275"/>
                  </a:lnTo>
                  <a:lnTo>
                    <a:pt x="2797392" y="20501"/>
                  </a:lnTo>
                  <a:lnTo>
                    <a:pt x="2843536" y="34879"/>
                  </a:lnTo>
                  <a:lnTo>
                    <a:pt x="2890676" y="27799"/>
                  </a:lnTo>
                  <a:lnTo>
                    <a:pt x="2895795" y="27799"/>
                  </a:lnTo>
                  <a:lnTo>
                    <a:pt x="2806276" y="0"/>
                  </a:lnTo>
                  <a:close/>
                </a:path>
              </a:pathLst>
            </a:custGeom>
            <a:solidFill>
              <a:srgbClr val="9BBA58"/>
            </a:solidFill>
          </p:spPr>
          <p:txBody>
            <a:bodyPr wrap="square" lIns="0" tIns="0" rIns="0" bIns="0" rtlCol="0"/>
            <a:lstStyle/>
            <a:p>
              <a:endParaRPr sz="1350"/>
            </a:p>
          </p:txBody>
        </p:sp>
        <p:sp>
          <p:nvSpPr>
            <p:cNvPr id="32" name="object 29">
              <a:extLst>
                <a:ext uri="{FF2B5EF4-FFF2-40B4-BE49-F238E27FC236}">
                  <a16:creationId xmlns:a16="http://schemas.microsoft.com/office/drawing/2014/main" id="{3D005182-B853-634A-A1D6-C3F7156334EE}"/>
                </a:ext>
              </a:extLst>
            </p:cNvPr>
            <p:cNvSpPr txBox="1"/>
            <p:nvPr/>
          </p:nvSpPr>
          <p:spPr>
            <a:xfrm>
              <a:off x="2787554" y="3572703"/>
              <a:ext cx="85725" cy="121607"/>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4</a:t>
              </a:r>
              <a:endParaRPr sz="1013">
                <a:latin typeface="Times New Roman"/>
                <a:cs typeface="Times New Roman"/>
              </a:endParaRPr>
            </a:p>
          </p:txBody>
        </p:sp>
        <p:sp>
          <p:nvSpPr>
            <p:cNvPr id="33" name="object 30">
              <a:extLst>
                <a:ext uri="{FF2B5EF4-FFF2-40B4-BE49-F238E27FC236}">
                  <a16:creationId xmlns:a16="http://schemas.microsoft.com/office/drawing/2014/main" id="{CBCFCF83-C003-CD4B-ADDB-61BBCB06808F}"/>
                </a:ext>
              </a:extLst>
            </p:cNvPr>
            <p:cNvSpPr txBox="1"/>
            <p:nvPr/>
          </p:nvSpPr>
          <p:spPr>
            <a:xfrm>
              <a:off x="3140513" y="3712775"/>
              <a:ext cx="85725" cy="121607"/>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5</a:t>
              </a:r>
              <a:endParaRPr sz="1013">
                <a:latin typeface="Times New Roman"/>
                <a:cs typeface="Times New Roman"/>
              </a:endParaRPr>
            </a:p>
          </p:txBody>
        </p:sp>
        <p:sp>
          <p:nvSpPr>
            <p:cNvPr id="34" name="object 31">
              <a:extLst>
                <a:ext uri="{FF2B5EF4-FFF2-40B4-BE49-F238E27FC236}">
                  <a16:creationId xmlns:a16="http://schemas.microsoft.com/office/drawing/2014/main" id="{C96DED7B-8CBA-8B4F-B9BF-147A00A4E260}"/>
                </a:ext>
              </a:extLst>
            </p:cNvPr>
            <p:cNvSpPr txBox="1"/>
            <p:nvPr/>
          </p:nvSpPr>
          <p:spPr>
            <a:xfrm>
              <a:off x="4980027" y="3193798"/>
              <a:ext cx="137160" cy="302633"/>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6</a:t>
              </a:r>
              <a:endParaRPr sz="1013">
                <a:latin typeface="Times New Roman"/>
                <a:cs typeface="Times New Roman"/>
              </a:endParaRPr>
            </a:p>
            <a:p>
              <a:pPr marL="50959">
                <a:spcBef>
                  <a:spcPts val="720"/>
                </a:spcBef>
              </a:pPr>
              <a:r>
                <a:rPr sz="1013" b="1" spc="90" dirty="0">
                  <a:solidFill>
                    <a:srgbClr val="4F81BC"/>
                  </a:solidFill>
                  <a:latin typeface="Times New Roman"/>
                  <a:cs typeface="Times New Roman"/>
                </a:rPr>
                <a:t>8</a:t>
              </a:r>
              <a:endParaRPr sz="1013">
                <a:latin typeface="Times New Roman"/>
                <a:cs typeface="Times New Roman"/>
              </a:endParaRPr>
            </a:p>
          </p:txBody>
        </p:sp>
        <p:sp>
          <p:nvSpPr>
            <p:cNvPr id="35" name="object 32">
              <a:extLst>
                <a:ext uri="{FF2B5EF4-FFF2-40B4-BE49-F238E27FC236}">
                  <a16:creationId xmlns:a16="http://schemas.microsoft.com/office/drawing/2014/main" id="{79E83657-7619-C94C-99B5-53F93055F7B0}"/>
                </a:ext>
              </a:extLst>
            </p:cNvPr>
            <p:cNvSpPr txBox="1"/>
            <p:nvPr/>
          </p:nvSpPr>
          <p:spPr>
            <a:xfrm>
              <a:off x="4105912" y="3602649"/>
              <a:ext cx="85725" cy="121607"/>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9</a:t>
              </a:r>
              <a:endParaRPr sz="1013">
                <a:latin typeface="Times New Roman"/>
                <a:cs typeface="Times New Roman"/>
              </a:endParaRPr>
            </a:p>
          </p:txBody>
        </p:sp>
      </p:grpSp>
      <p:sp>
        <p:nvSpPr>
          <p:cNvPr id="36" name="TextBox 35">
            <a:extLst>
              <a:ext uri="{FF2B5EF4-FFF2-40B4-BE49-F238E27FC236}">
                <a16:creationId xmlns:a16="http://schemas.microsoft.com/office/drawing/2014/main" id="{16CB46DE-3F1B-3346-91A8-2C6108F69707}"/>
              </a:ext>
            </a:extLst>
          </p:cNvPr>
          <p:cNvSpPr txBox="1"/>
          <p:nvPr/>
        </p:nvSpPr>
        <p:spPr>
          <a:xfrm rot="16200000">
            <a:off x="598622" y="2885643"/>
            <a:ext cx="2325353" cy="276999"/>
          </a:xfrm>
          <a:prstGeom prst="rect">
            <a:avLst/>
          </a:prstGeom>
          <a:noFill/>
        </p:spPr>
        <p:txBody>
          <a:bodyPr wrap="square" rtlCol="0">
            <a:spAutoFit/>
          </a:bodyPr>
          <a:lstStyle/>
          <a:p>
            <a:r>
              <a:rPr lang="en-US" sz="1200" spc="-4" dirty="0">
                <a:latin typeface="Trebuchet MS" panose="020B0703020202090204" pitchFamily="34" charset="0"/>
                <a:cs typeface="Georgia"/>
              </a:rPr>
              <a:t>Source, </a:t>
            </a:r>
            <a:r>
              <a:rPr lang="en-US" sz="1200" dirty="0">
                <a:latin typeface="Trebuchet MS" panose="020B0703020202090204" pitchFamily="34" charset="0"/>
                <a:cs typeface="Georgia"/>
              </a:rPr>
              <a:t>J. </a:t>
            </a:r>
            <a:r>
              <a:rPr lang="en-US" sz="1200" spc="-4" dirty="0">
                <a:latin typeface="Trebuchet MS" panose="020B0703020202090204" pitchFamily="34" charset="0"/>
                <a:cs typeface="Georgia"/>
              </a:rPr>
              <a:t>Bruce</a:t>
            </a:r>
            <a:r>
              <a:rPr lang="en-US" sz="1200" spc="-68" dirty="0">
                <a:latin typeface="Trebuchet MS" panose="020B0703020202090204" pitchFamily="34" charset="0"/>
                <a:cs typeface="Georgia"/>
              </a:rPr>
              <a:t> </a:t>
            </a:r>
            <a:r>
              <a:rPr lang="en-US" sz="1200" spc="-4" dirty="0">
                <a:latin typeface="Trebuchet MS" panose="020B0703020202090204" pitchFamily="34" charset="0"/>
                <a:cs typeface="Georgia"/>
              </a:rPr>
              <a:t>Jones</a:t>
            </a:r>
            <a:endParaRPr lang="en-US" sz="1200" dirty="0">
              <a:latin typeface="Trebuchet MS" panose="020B0703020202090204" pitchFamily="34" charset="0"/>
              <a:cs typeface="Georgia"/>
            </a:endParaRPr>
          </a:p>
        </p:txBody>
      </p:sp>
    </p:spTree>
    <p:extLst>
      <p:ext uri="{BB962C8B-B14F-4D97-AF65-F5344CB8AC3E}">
        <p14:creationId xmlns:p14="http://schemas.microsoft.com/office/powerpoint/2010/main" val="21513293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0B323-1B4A-174F-8598-EB12F5EA9442}"/>
              </a:ext>
            </a:extLst>
          </p:cNvPr>
          <p:cNvSpPr>
            <a:spLocks noGrp="1"/>
          </p:cNvSpPr>
          <p:nvPr>
            <p:ph type="title"/>
          </p:nvPr>
        </p:nvSpPr>
        <p:spPr/>
        <p:txBody>
          <a:bodyPr/>
          <a:lstStyle/>
          <a:p>
            <a:r>
              <a:rPr lang="en-US" dirty="0"/>
              <a:t>H-1B </a:t>
            </a:r>
            <a:r>
              <a:rPr lang="en-US" spc="-4" dirty="0"/>
              <a:t>ACQUISITION</a:t>
            </a:r>
            <a:r>
              <a:rPr lang="en-US" spc="-64" dirty="0"/>
              <a:t> </a:t>
            </a:r>
            <a:r>
              <a:rPr lang="en-US" spc="-4" dirty="0"/>
              <a:t>MAP</a:t>
            </a:r>
            <a:endParaRPr lang="en-US" dirty="0"/>
          </a:p>
        </p:txBody>
      </p:sp>
      <p:sp>
        <p:nvSpPr>
          <p:cNvPr id="3" name="Content Placeholder 2">
            <a:extLst>
              <a:ext uri="{FF2B5EF4-FFF2-40B4-BE49-F238E27FC236}">
                <a16:creationId xmlns:a16="http://schemas.microsoft.com/office/drawing/2014/main" id="{7A32B0C1-4428-6F4E-B53E-B80ADFD389BC}"/>
              </a:ext>
            </a:extLst>
          </p:cNvPr>
          <p:cNvSpPr>
            <a:spLocks noGrp="1"/>
          </p:cNvSpPr>
          <p:nvPr>
            <p:ph sz="half" idx="1"/>
          </p:nvPr>
        </p:nvSpPr>
        <p:spPr>
          <a:xfrm>
            <a:off x="1981200" y="4551396"/>
            <a:ext cx="8150802" cy="1372580"/>
          </a:xfrm>
        </p:spPr>
        <p:txBody>
          <a:bodyPr>
            <a:normAutofit lnSpcReduction="10000"/>
          </a:bodyPr>
          <a:lstStyle/>
          <a:p>
            <a:pPr marL="9525" indent="0" defTabSz="914400" eaLnBrk="0" hangingPunct="0">
              <a:spcBef>
                <a:spcPct val="0"/>
              </a:spcBef>
              <a:buNone/>
              <a:tabLst>
                <a:tab pos="266224" algn="l"/>
                <a:tab pos="266700" algn="l"/>
              </a:tabLst>
            </a:pPr>
            <a:r>
              <a:rPr lang="en-US" sz="1600" b="1" spc="-4" dirty="0">
                <a:solidFill>
                  <a:prstClr val="black"/>
                </a:solidFill>
                <a:latin typeface="Trebuchet MS" panose="020B0703020202090204" pitchFamily="34" charset="0"/>
                <a:cs typeface="Georgia"/>
              </a:rPr>
              <a:t>Step 9:</a:t>
            </a:r>
            <a:r>
              <a:rPr lang="en-US" sz="1600" spc="-4" dirty="0">
                <a:solidFill>
                  <a:prstClr val="black"/>
                </a:solidFill>
                <a:latin typeface="Trebuchet MS" panose="020B0703020202090204" pitchFamily="34" charset="0"/>
                <a:cs typeface="Georgia"/>
              </a:rPr>
              <a:t> The foreign national is admitted by Customs and Border Protection in New York, New York, and commences working for the company in the professional specialty occupation.</a:t>
            </a:r>
          </a:p>
        </p:txBody>
      </p:sp>
      <p:sp>
        <p:nvSpPr>
          <p:cNvPr id="4" name="Content Placeholder 3">
            <a:extLst>
              <a:ext uri="{FF2B5EF4-FFF2-40B4-BE49-F238E27FC236}">
                <a16:creationId xmlns:a16="http://schemas.microsoft.com/office/drawing/2014/main" id="{86F0CF5C-8655-C94F-AB35-CFD67CACF064}"/>
              </a:ext>
            </a:extLst>
          </p:cNvPr>
          <p:cNvSpPr>
            <a:spLocks noGrp="1"/>
          </p:cNvSpPr>
          <p:nvPr>
            <p:ph sz="half" idx="2"/>
          </p:nvPr>
        </p:nvSpPr>
        <p:spPr>
          <a:xfrm>
            <a:off x="6236398" y="2174464"/>
            <a:ext cx="3895603" cy="2199803"/>
          </a:xfrm>
        </p:spPr>
        <p:txBody>
          <a:bodyPr>
            <a:normAutofit lnSpcReduction="10000"/>
          </a:bodyPr>
          <a:lstStyle/>
          <a:p>
            <a:pPr marL="9525" indent="0" defTabSz="914400" eaLnBrk="0" hangingPunct="0">
              <a:spcBef>
                <a:spcPct val="0"/>
              </a:spcBef>
              <a:buNone/>
              <a:tabLst>
                <a:tab pos="266224" algn="l"/>
                <a:tab pos="266700" algn="l"/>
              </a:tabLst>
            </a:pPr>
            <a:r>
              <a:rPr lang="en-US" sz="1600" b="1" spc="-4" dirty="0">
                <a:solidFill>
                  <a:prstClr val="black"/>
                </a:solidFill>
                <a:latin typeface="Trebuchet MS" panose="020B0703020202090204" pitchFamily="34" charset="0"/>
                <a:cs typeface="Georgia"/>
              </a:rPr>
              <a:t>Step 6: </a:t>
            </a:r>
            <a:r>
              <a:rPr lang="en-US" sz="1600" spc="-4" dirty="0">
                <a:solidFill>
                  <a:prstClr val="black"/>
                </a:solidFill>
                <a:latin typeface="Trebuchet MS" panose="020B0703020202090204" pitchFamily="34" charset="0"/>
                <a:cs typeface="Georgia"/>
              </a:rPr>
              <a:t>The Company sends the approval notice to the foreign national in the United Kingdom.</a:t>
            </a:r>
          </a:p>
          <a:p>
            <a:pPr marL="9525" indent="0" defTabSz="914400" eaLnBrk="0" hangingPunct="0">
              <a:spcBef>
                <a:spcPct val="0"/>
              </a:spcBef>
              <a:buNone/>
              <a:tabLst>
                <a:tab pos="266224" algn="l"/>
                <a:tab pos="266700" algn="l"/>
              </a:tabLst>
            </a:pPr>
            <a:r>
              <a:rPr lang="en-US" sz="1600" b="1" spc="-4" dirty="0">
                <a:solidFill>
                  <a:prstClr val="black"/>
                </a:solidFill>
                <a:latin typeface="Trebuchet MS" panose="020B0703020202090204" pitchFamily="34" charset="0"/>
                <a:cs typeface="Georgia"/>
              </a:rPr>
              <a:t>Step 7: </a:t>
            </a:r>
            <a:r>
              <a:rPr lang="en-US" sz="1600" spc="-4" dirty="0">
                <a:solidFill>
                  <a:prstClr val="black"/>
                </a:solidFill>
                <a:latin typeface="Trebuchet MS" panose="020B0703020202090204" pitchFamily="34" charset="0"/>
                <a:cs typeface="Georgia"/>
              </a:rPr>
              <a:t>The foreign national applies for the H-1B visa through the U.S. embassy in London.</a:t>
            </a:r>
          </a:p>
          <a:p>
            <a:pPr marL="9525" indent="0" defTabSz="914400" eaLnBrk="0" hangingPunct="0">
              <a:spcBef>
                <a:spcPct val="0"/>
              </a:spcBef>
              <a:buNone/>
              <a:tabLst>
                <a:tab pos="266224" algn="l"/>
                <a:tab pos="266700" algn="l"/>
              </a:tabLst>
            </a:pPr>
            <a:r>
              <a:rPr lang="en-US" sz="1600" b="1" spc="-4" dirty="0">
                <a:solidFill>
                  <a:prstClr val="black"/>
                </a:solidFill>
                <a:latin typeface="Trebuchet MS" panose="020B0703020202090204" pitchFamily="34" charset="0"/>
                <a:cs typeface="Georgia"/>
              </a:rPr>
              <a:t>Step 8:</a:t>
            </a:r>
            <a:r>
              <a:rPr lang="en-US" sz="1600" spc="-4" dirty="0">
                <a:solidFill>
                  <a:prstClr val="black"/>
                </a:solidFill>
                <a:latin typeface="Trebuchet MS" panose="020B0703020202090204" pitchFamily="34" charset="0"/>
                <a:cs typeface="Georgia"/>
              </a:rPr>
              <a:t> With H-1B visa issued by the embassy, the foreign national travels to the United States.</a:t>
            </a:r>
          </a:p>
        </p:txBody>
      </p:sp>
      <p:sp>
        <p:nvSpPr>
          <p:cNvPr id="36" name="TextBox 35">
            <a:extLst>
              <a:ext uri="{FF2B5EF4-FFF2-40B4-BE49-F238E27FC236}">
                <a16:creationId xmlns:a16="http://schemas.microsoft.com/office/drawing/2014/main" id="{16CB46DE-3F1B-3346-91A8-2C6108F69707}"/>
              </a:ext>
            </a:extLst>
          </p:cNvPr>
          <p:cNvSpPr txBox="1"/>
          <p:nvPr/>
        </p:nvSpPr>
        <p:spPr>
          <a:xfrm rot="16200000">
            <a:off x="598622" y="2885643"/>
            <a:ext cx="2325353" cy="276999"/>
          </a:xfrm>
          <a:prstGeom prst="rect">
            <a:avLst/>
          </a:prstGeom>
          <a:noFill/>
        </p:spPr>
        <p:txBody>
          <a:bodyPr wrap="square" rtlCol="0">
            <a:spAutoFit/>
          </a:bodyPr>
          <a:lstStyle/>
          <a:p>
            <a:r>
              <a:rPr lang="en-US" sz="1200" spc="-4" dirty="0">
                <a:latin typeface="Trebuchet MS" panose="020B0703020202090204" pitchFamily="34" charset="0"/>
                <a:cs typeface="Georgia"/>
              </a:rPr>
              <a:t>Source, </a:t>
            </a:r>
            <a:r>
              <a:rPr lang="en-US" sz="1200" dirty="0">
                <a:latin typeface="Trebuchet MS" panose="020B0703020202090204" pitchFamily="34" charset="0"/>
                <a:cs typeface="Georgia"/>
              </a:rPr>
              <a:t>J. </a:t>
            </a:r>
            <a:r>
              <a:rPr lang="en-US" sz="1200" spc="-4" dirty="0">
                <a:latin typeface="Trebuchet MS" panose="020B0703020202090204" pitchFamily="34" charset="0"/>
                <a:cs typeface="Georgia"/>
              </a:rPr>
              <a:t>Bruce</a:t>
            </a:r>
            <a:r>
              <a:rPr lang="en-US" sz="1200" spc="-68" dirty="0">
                <a:latin typeface="Trebuchet MS" panose="020B0703020202090204" pitchFamily="34" charset="0"/>
                <a:cs typeface="Georgia"/>
              </a:rPr>
              <a:t> </a:t>
            </a:r>
            <a:r>
              <a:rPr lang="en-US" sz="1200" spc="-4" dirty="0">
                <a:latin typeface="Trebuchet MS" panose="020B0703020202090204" pitchFamily="34" charset="0"/>
                <a:cs typeface="Georgia"/>
              </a:rPr>
              <a:t>Jones</a:t>
            </a:r>
            <a:endParaRPr lang="en-US" sz="1200" dirty="0">
              <a:latin typeface="Trebuchet MS" panose="020B0703020202090204" pitchFamily="34" charset="0"/>
              <a:cs typeface="Georgia"/>
            </a:endParaRPr>
          </a:p>
        </p:txBody>
      </p:sp>
      <p:grpSp>
        <p:nvGrpSpPr>
          <p:cNvPr id="37" name="Group 36">
            <a:extLst>
              <a:ext uri="{FF2B5EF4-FFF2-40B4-BE49-F238E27FC236}">
                <a16:creationId xmlns:a16="http://schemas.microsoft.com/office/drawing/2014/main" id="{72F47E6E-81D2-BD4E-9C37-480B2F5A0F54}"/>
              </a:ext>
            </a:extLst>
          </p:cNvPr>
          <p:cNvGrpSpPr/>
          <p:nvPr/>
        </p:nvGrpSpPr>
        <p:grpSpPr>
          <a:xfrm>
            <a:off x="2059998" y="2032258"/>
            <a:ext cx="3932838" cy="2234943"/>
            <a:chOff x="2470007" y="2686959"/>
            <a:chExt cx="4221004" cy="1586389"/>
          </a:xfrm>
        </p:grpSpPr>
        <p:sp>
          <p:nvSpPr>
            <p:cNvPr id="38" name="object 3">
              <a:extLst>
                <a:ext uri="{FF2B5EF4-FFF2-40B4-BE49-F238E27FC236}">
                  <a16:creationId xmlns:a16="http://schemas.microsoft.com/office/drawing/2014/main" id="{CE1CEE19-40E1-B54B-BEFC-62FC03017F85}"/>
                </a:ext>
              </a:extLst>
            </p:cNvPr>
            <p:cNvSpPr/>
            <p:nvPr/>
          </p:nvSpPr>
          <p:spPr>
            <a:xfrm>
              <a:off x="2473433" y="2689858"/>
              <a:ext cx="4213793" cy="1580408"/>
            </a:xfrm>
            <a:prstGeom prst="rect">
              <a:avLst/>
            </a:prstGeom>
            <a:blipFill>
              <a:blip r:embed="rId2" cstate="print"/>
              <a:stretch>
                <a:fillRect/>
              </a:stretch>
            </a:blipFill>
          </p:spPr>
          <p:txBody>
            <a:bodyPr wrap="square" lIns="0" tIns="0" rIns="0" bIns="0" rtlCol="0"/>
            <a:lstStyle/>
            <a:p>
              <a:endParaRPr sz="1350"/>
            </a:p>
          </p:txBody>
        </p:sp>
        <p:sp>
          <p:nvSpPr>
            <p:cNvPr id="39" name="object 4">
              <a:extLst>
                <a:ext uri="{FF2B5EF4-FFF2-40B4-BE49-F238E27FC236}">
                  <a16:creationId xmlns:a16="http://schemas.microsoft.com/office/drawing/2014/main" id="{B230A342-7BB4-AC4C-B04F-641A108647B3}"/>
                </a:ext>
              </a:extLst>
            </p:cNvPr>
            <p:cNvSpPr/>
            <p:nvPr/>
          </p:nvSpPr>
          <p:spPr>
            <a:xfrm>
              <a:off x="2470007" y="2686959"/>
              <a:ext cx="4221004" cy="1586389"/>
            </a:xfrm>
            <a:custGeom>
              <a:avLst/>
              <a:gdLst/>
              <a:ahLst/>
              <a:cxnLst/>
              <a:rect l="l" t="t" r="r" b="b"/>
              <a:pathLst>
                <a:path w="5628005" h="2115185">
                  <a:moveTo>
                    <a:pt x="0" y="2114939"/>
                  </a:moveTo>
                  <a:lnTo>
                    <a:pt x="5627528" y="2114939"/>
                  </a:lnTo>
                  <a:lnTo>
                    <a:pt x="5627528" y="0"/>
                  </a:lnTo>
                  <a:lnTo>
                    <a:pt x="0" y="0"/>
                  </a:lnTo>
                  <a:lnTo>
                    <a:pt x="0" y="2114939"/>
                  </a:lnTo>
                  <a:close/>
                </a:path>
              </a:pathLst>
            </a:custGeom>
            <a:ln w="7902">
              <a:solidFill>
                <a:srgbClr val="000000"/>
              </a:solidFill>
            </a:ln>
          </p:spPr>
          <p:txBody>
            <a:bodyPr wrap="square" lIns="0" tIns="0" rIns="0" bIns="0" rtlCol="0"/>
            <a:lstStyle/>
            <a:p>
              <a:endParaRPr sz="1350"/>
            </a:p>
          </p:txBody>
        </p:sp>
        <p:sp>
          <p:nvSpPr>
            <p:cNvPr id="40" name="object 5">
              <a:extLst>
                <a:ext uri="{FF2B5EF4-FFF2-40B4-BE49-F238E27FC236}">
                  <a16:creationId xmlns:a16="http://schemas.microsoft.com/office/drawing/2014/main" id="{62FA0C34-5D15-884A-858C-0D7D74AF9E85}"/>
                </a:ext>
              </a:extLst>
            </p:cNvPr>
            <p:cNvSpPr/>
            <p:nvPr/>
          </p:nvSpPr>
          <p:spPr>
            <a:xfrm>
              <a:off x="3806449" y="2692756"/>
              <a:ext cx="1690688" cy="200978"/>
            </a:xfrm>
            <a:custGeom>
              <a:avLst/>
              <a:gdLst/>
              <a:ahLst/>
              <a:cxnLst/>
              <a:rect l="l" t="t" r="r" b="b"/>
              <a:pathLst>
                <a:path w="2254250" h="267969">
                  <a:moveTo>
                    <a:pt x="0" y="267909"/>
                  </a:moveTo>
                  <a:lnTo>
                    <a:pt x="2254057" y="267909"/>
                  </a:lnTo>
                  <a:lnTo>
                    <a:pt x="2254057" y="0"/>
                  </a:lnTo>
                  <a:lnTo>
                    <a:pt x="0" y="0"/>
                  </a:lnTo>
                  <a:lnTo>
                    <a:pt x="0" y="267909"/>
                  </a:lnTo>
                  <a:close/>
                </a:path>
              </a:pathLst>
            </a:custGeom>
            <a:ln w="5165">
              <a:solidFill>
                <a:srgbClr val="000000"/>
              </a:solidFill>
            </a:ln>
          </p:spPr>
          <p:txBody>
            <a:bodyPr wrap="square" lIns="0" tIns="0" rIns="0" bIns="0" rtlCol="0"/>
            <a:lstStyle/>
            <a:p>
              <a:endParaRPr sz="1350"/>
            </a:p>
          </p:txBody>
        </p:sp>
        <p:sp>
          <p:nvSpPr>
            <p:cNvPr id="41" name="object 6">
              <a:extLst>
                <a:ext uri="{FF2B5EF4-FFF2-40B4-BE49-F238E27FC236}">
                  <a16:creationId xmlns:a16="http://schemas.microsoft.com/office/drawing/2014/main" id="{960E9525-7EB1-D64B-935A-0F29B8EB0741}"/>
                </a:ext>
              </a:extLst>
            </p:cNvPr>
            <p:cNvSpPr txBox="1"/>
            <p:nvPr/>
          </p:nvSpPr>
          <p:spPr>
            <a:xfrm>
              <a:off x="3808388" y="2692320"/>
              <a:ext cx="1686878" cy="95578"/>
            </a:xfrm>
            <a:prstGeom prst="rect">
              <a:avLst/>
            </a:prstGeom>
            <a:solidFill>
              <a:srgbClr val="FFFFFF"/>
            </a:solidFill>
          </p:spPr>
          <p:txBody>
            <a:bodyPr vert="horz" wrap="square" lIns="0" tIns="30480" rIns="0" bIns="0" rtlCol="0">
              <a:spAutoFit/>
            </a:bodyPr>
            <a:lstStyle/>
            <a:p>
              <a:pPr marL="268605">
                <a:spcBef>
                  <a:spcPts val="240"/>
                </a:spcBef>
              </a:pPr>
              <a:r>
                <a:rPr sz="675" b="1" spc="71" dirty="0">
                  <a:latin typeface="Calibri"/>
                  <a:cs typeface="Calibri"/>
                </a:rPr>
                <a:t>H-1B </a:t>
              </a:r>
              <a:r>
                <a:rPr sz="675" b="1" spc="64" dirty="0">
                  <a:latin typeface="Calibri"/>
                  <a:cs typeface="Calibri"/>
                </a:rPr>
                <a:t>Visa </a:t>
              </a:r>
              <a:r>
                <a:rPr sz="675" b="1" spc="60" dirty="0">
                  <a:latin typeface="Calibri"/>
                  <a:cs typeface="Calibri"/>
                </a:rPr>
                <a:t>Acquisition</a:t>
              </a:r>
              <a:r>
                <a:rPr sz="675" b="1" spc="-60" dirty="0">
                  <a:latin typeface="Calibri"/>
                  <a:cs typeface="Calibri"/>
                </a:rPr>
                <a:t> </a:t>
              </a:r>
              <a:r>
                <a:rPr sz="675" b="1" spc="94" dirty="0">
                  <a:latin typeface="Calibri"/>
                  <a:cs typeface="Calibri"/>
                </a:rPr>
                <a:t>Map</a:t>
              </a:r>
              <a:endParaRPr sz="675">
                <a:latin typeface="Calibri"/>
                <a:cs typeface="Calibri"/>
              </a:endParaRPr>
            </a:p>
          </p:txBody>
        </p:sp>
        <p:sp>
          <p:nvSpPr>
            <p:cNvPr id="42" name="object 7">
              <a:extLst>
                <a:ext uri="{FF2B5EF4-FFF2-40B4-BE49-F238E27FC236}">
                  <a16:creationId xmlns:a16="http://schemas.microsoft.com/office/drawing/2014/main" id="{EF45271F-57C9-B64C-8437-08A86B5B040A}"/>
                </a:ext>
              </a:extLst>
            </p:cNvPr>
            <p:cNvSpPr/>
            <p:nvPr/>
          </p:nvSpPr>
          <p:spPr>
            <a:xfrm>
              <a:off x="5748290" y="3276232"/>
              <a:ext cx="296987" cy="194170"/>
            </a:xfrm>
            <a:prstGeom prst="rect">
              <a:avLst/>
            </a:prstGeom>
            <a:blipFill>
              <a:blip r:embed="rId3" cstate="print"/>
              <a:stretch>
                <a:fillRect/>
              </a:stretch>
            </a:blipFill>
          </p:spPr>
          <p:txBody>
            <a:bodyPr wrap="square" lIns="0" tIns="0" rIns="0" bIns="0" rtlCol="0"/>
            <a:lstStyle/>
            <a:p>
              <a:endParaRPr sz="1350"/>
            </a:p>
          </p:txBody>
        </p:sp>
        <p:sp>
          <p:nvSpPr>
            <p:cNvPr id="43" name="object 8">
              <a:extLst>
                <a:ext uri="{FF2B5EF4-FFF2-40B4-BE49-F238E27FC236}">
                  <a16:creationId xmlns:a16="http://schemas.microsoft.com/office/drawing/2014/main" id="{B221EC08-3966-5B4C-8505-61300714BBA1}"/>
                </a:ext>
              </a:extLst>
            </p:cNvPr>
            <p:cNvSpPr/>
            <p:nvPr/>
          </p:nvSpPr>
          <p:spPr>
            <a:xfrm>
              <a:off x="5793979" y="3296518"/>
              <a:ext cx="205607" cy="125582"/>
            </a:xfrm>
            <a:prstGeom prst="rect">
              <a:avLst/>
            </a:prstGeom>
            <a:blipFill>
              <a:blip r:embed="rId4" cstate="print"/>
              <a:stretch>
                <a:fillRect/>
              </a:stretch>
            </a:blipFill>
          </p:spPr>
          <p:txBody>
            <a:bodyPr wrap="square" lIns="0" tIns="0" rIns="0" bIns="0" rtlCol="0"/>
            <a:lstStyle/>
            <a:p>
              <a:endParaRPr sz="1350"/>
            </a:p>
          </p:txBody>
        </p:sp>
        <p:sp>
          <p:nvSpPr>
            <p:cNvPr id="44" name="object 9">
              <a:extLst>
                <a:ext uri="{FF2B5EF4-FFF2-40B4-BE49-F238E27FC236}">
                  <a16:creationId xmlns:a16="http://schemas.microsoft.com/office/drawing/2014/main" id="{7C4E5BCE-69FE-8647-BE66-B8191A89BD33}"/>
                </a:ext>
              </a:extLst>
            </p:cNvPr>
            <p:cNvSpPr/>
            <p:nvPr/>
          </p:nvSpPr>
          <p:spPr>
            <a:xfrm>
              <a:off x="5793980" y="3296518"/>
              <a:ext cx="205740" cy="125730"/>
            </a:xfrm>
            <a:custGeom>
              <a:avLst/>
              <a:gdLst/>
              <a:ahLst/>
              <a:cxnLst/>
              <a:rect l="l" t="t" r="r" b="b"/>
              <a:pathLst>
                <a:path w="274320" h="167639">
                  <a:moveTo>
                    <a:pt x="0" y="63971"/>
                  </a:moveTo>
                  <a:lnTo>
                    <a:pt x="104707" y="63971"/>
                  </a:lnTo>
                  <a:lnTo>
                    <a:pt x="137071" y="0"/>
                  </a:lnTo>
                  <a:lnTo>
                    <a:pt x="169435" y="63971"/>
                  </a:lnTo>
                  <a:lnTo>
                    <a:pt x="274142" y="63971"/>
                  </a:lnTo>
                  <a:lnTo>
                    <a:pt x="189488" y="103471"/>
                  </a:lnTo>
                  <a:lnTo>
                    <a:pt x="221725" y="167443"/>
                  </a:lnTo>
                  <a:lnTo>
                    <a:pt x="137071" y="127943"/>
                  </a:lnTo>
                  <a:lnTo>
                    <a:pt x="52416" y="167443"/>
                  </a:lnTo>
                  <a:lnTo>
                    <a:pt x="84654" y="103471"/>
                  </a:lnTo>
                  <a:lnTo>
                    <a:pt x="0" y="63971"/>
                  </a:lnTo>
                  <a:close/>
                </a:path>
              </a:pathLst>
            </a:custGeom>
            <a:ln w="8111">
              <a:solidFill>
                <a:srgbClr val="497DBA"/>
              </a:solidFill>
            </a:ln>
          </p:spPr>
          <p:txBody>
            <a:bodyPr wrap="square" lIns="0" tIns="0" rIns="0" bIns="0" rtlCol="0"/>
            <a:lstStyle/>
            <a:p>
              <a:endParaRPr sz="1350"/>
            </a:p>
          </p:txBody>
        </p:sp>
        <p:sp>
          <p:nvSpPr>
            <p:cNvPr id="45" name="object 10">
              <a:extLst>
                <a:ext uri="{FF2B5EF4-FFF2-40B4-BE49-F238E27FC236}">
                  <a16:creationId xmlns:a16="http://schemas.microsoft.com/office/drawing/2014/main" id="{AA1EB44F-0363-E448-9845-2A0ACCA1FD12}"/>
                </a:ext>
              </a:extLst>
            </p:cNvPr>
            <p:cNvSpPr/>
            <p:nvPr/>
          </p:nvSpPr>
          <p:spPr>
            <a:xfrm>
              <a:off x="3968650" y="3361242"/>
              <a:ext cx="1899576" cy="405728"/>
            </a:xfrm>
            <a:prstGeom prst="rect">
              <a:avLst/>
            </a:prstGeom>
            <a:blipFill>
              <a:blip r:embed="rId5" cstate="print"/>
              <a:stretch>
                <a:fillRect/>
              </a:stretch>
            </a:blipFill>
          </p:spPr>
          <p:txBody>
            <a:bodyPr wrap="square" lIns="0" tIns="0" rIns="0" bIns="0" rtlCol="0"/>
            <a:lstStyle/>
            <a:p>
              <a:endParaRPr sz="1350"/>
            </a:p>
          </p:txBody>
        </p:sp>
        <p:sp>
          <p:nvSpPr>
            <p:cNvPr id="46" name="object 11">
              <a:extLst>
                <a:ext uri="{FF2B5EF4-FFF2-40B4-BE49-F238E27FC236}">
                  <a16:creationId xmlns:a16="http://schemas.microsoft.com/office/drawing/2014/main" id="{6A87DF05-B4EB-5149-920B-F33A61C41E23}"/>
                </a:ext>
              </a:extLst>
            </p:cNvPr>
            <p:cNvSpPr/>
            <p:nvPr/>
          </p:nvSpPr>
          <p:spPr>
            <a:xfrm>
              <a:off x="4086874" y="3375893"/>
              <a:ext cx="1749266" cy="304324"/>
            </a:xfrm>
            <a:custGeom>
              <a:avLst/>
              <a:gdLst/>
              <a:ahLst/>
              <a:cxnLst/>
              <a:rect l="l" t="t" r="r" b="b"/>
              <a:pathLst>
                <a:path w="2332354" h="405764">
                  <a:moveTo>
                    <a:pt x="90492" y="305713"/>
                  </a:moveTo>
                  <a:lnTo>
                    <a:pt x="0" y="371391"/>
                  </a:lnTo>
                  <a:lnTo>
                    <a:pt x="112068" y="405696"/>
                  </a:lnTo>
                  <a:lnTo>
                    <a:pt x="119556" y="402755"/>
                  </a:lnTo>
                  <a:lnTo>
                    <a:pt x="124379" y="391377"/>
                  </a:lnTo>
                  <a:lnTo>
                    <a:pt x="120952" y="385109"/>
                  </a:lnTo>
                  <a:lnTo>
                    <a:pt x="98511" y="378250"/>
                  </a:lnTo>
                  <a:lnTo>
                    <a:pt x="27541" y="378250"/>
                  </a:lnTo>
                  <a:lnTo>
                    <a:pt x="22845" y="356718"/>
                  </a:lnTo>
                  <a:lnTo>
                    <a:pt x="69993" y="349420"/>
                  </a:lnTo>
                  <a:lnTo>
                    <a:pt x="107372" y="322328"/>
                  </a:lnTo>
                  <a:lnTo>
                    <a:pt x="107880" y="315416"/>
                  </a:lnTo>
                  <a:lnTo>
                    <a:pt x="103310" y="310833"/>
                  </a:lnTo>
                  <a:lnTo>
                    <a:pt x="98615" y="306239"/>
                  </a:lnTo>
                  <a:lnTo>
                    <a:pt x="90492" y="305713"/>
                  </a:lnTo>
                  <a:close/>
                </a:path>
                <a:path w="2332354" h="405764">
                  <a:moveTo>
                    <a:pt x="69993" y="349420"/>
                  </a:moveTo>
                  <a:lnTo>
                    <a:pt x="22845" y="356718"/>
                  </a:lnTo>
                  <a:lnTo>
                    <a:pt x="27541" y="378250"/>
                  </a:lnTo>
                  <a:lnTo>
                    <a:pt x="43416" y="375792"/>
                  </a:lnTo>
                  <a:lnTo>
                    <a:pt x="33633" y="375792"/>
                  </a:lnTo>
                  <a:lnTo>
                    <a:pt x="29571" y="357180"/>
                  </a:lnTo>
                  <a:lnTo>
                    <a:pt x="59294" y="357180"/>
                  </a:lnTo>
                  <a:lnTo>
                    <a:pt x="69993" y="349420"/>
                  </a:lnTo>
                  <a:close/>
                </a:path>
                <a:path w="2332354" h="405764">
                  <a:moveTo>
                    <a:pt x="74647" y="370956"/>
                  </a:moveTo>
                  <a:lnTo>
                    <a:pt x="27541" y="378250"/>
                  </a:lnTo>
                  <a:lnTo>
                    <a:pt x="98511" y="378250"/>
                  </a:lnTo>
                  <a:lnTo>
                    <a:pt x="74647" y="370956"/>
                  </a:lnTo>
                  <a:close/>
                </a:path>
                <a:path w="2332354" h="405764">
                  <a:moveTo>
                    <a:pt x="29571" y="357180"/>
                  </a:moveTo>
                  <a:lnTo>
                    <a:pt x="33633" y="375792"/>
                  </a:lnTo>
                  <a:lnTo>
                    <a:pt x="50482" y="363571"/>
                  </a:lnTo>
                  <a:lnTo>
                    <a:pt x="29571" y="357180"/>
                  </a:lnTo>
                  <a:close/>
                </a:path>
                <a:path w="2332354" h="405764">
                  <a:moveTo>
                    <a:pt x="50482" y="363571"/>
                  </a:moveTo>
                  <a:lnTo>
                    <a:pt x="33633" y="375792"/>
                  </a:lnTo>
                  <a:lnTo>
                    <a:pt x="43416" y="375792"/>
                  </a:lnTo>
                  <a:lnTo>
                    <a:pt x="74647" y="370956"/>
                  </a:lnTo>
                  <a:lnTo>
                    <a:pt x="50482" y="363571"/>
                  </a:lnTo>
                  <a:close/>
                </a:path>
                <a:path w="2332354" h="405764">
                  <a:moveTo>
                    <a:pt x="2327289" y="0"/>
                  </a:moveTo>
                  <a:lnTo>
                    <a:pt x="69993" y="349420"/>
                  </a:lnTo>
                  <a:lnTo>
                    <a:pt x="50482" y="363571"/>
                  </a:lnTo>
                  <a:lnTo>
                    <a:pt x="74647" y="370956"/>
                  </a:lnTo>
                  <a:lnTo>
                    <a:pt x="2331858" y="21467"/>
                  </a:lnTo>
                  <a:lnTo>
                    <a:pt x="2327289" y="0"/>
                  </a:lnTo>
                  <a:close/>
                </a:path>
                <a:path w="2332354" h="405764">
                  <a:moveTo>
                    <a:pt x="59294" y="357180"/>
                  </a:moveTo>
                  <a:lnTo>
                    <a:pt x="29571" y="357180"/>
                  </a:lnTo>
                  <a:lnTo>
                    <a:pt x="50482" y="363571"/>
                  </a:lnTo>
                  <a:lnTo>
                    <a:pt x="59294" y="357180"/>
                  </a:lnTo>
                  <a:close/>
                </a:path>
              </a:pathLst>
            </a:custGeom>
            <a:solidFill>
              <a:srgbClr val="9BBA58"/>
            </a:solidFill>
          </p:spPr>
          <p:txBody>
            <a:bodyPr wrap="square" lIns="0" tIns="0" rIns="0" bIns="0" rtlCol="0"/>
            <a:lstStyle/>
            <a:p>
              <a:endParaRPr sz="1350"/>
            </a:p>
          </p:txBody>
        </p:sp>
        <p:sp>
          <p:nvSpPr>
            <p:cNvPr id="47" name="object 12">
              <a:extLst>
                <a:ext uri="{FF2B5EF4-FFF2-40B4-BE49-F238E27FC236}">
                  <a16:creationId xmlns:a16="http://schemas.microsoft.com/office/drawing/2014/main" id="{0F3DDC94-EA21-5A42-9725-EBBE82E526DC}"/>
                </a:ext>
              </a:extLst>
            </p:cNvPr>
            <p:cNvSpPr/>
            <p:nvPr/>
          </p:nvSpPr>
          <p:spPr>
            <a:xfrm>
              <a:off x="3840718" y="3585358"/>
              <a:ext cx="296987" cy="194170"/>
            </a:xfrm>
            <a:prstGeom prst="rect">
              <a:avLst/>
            </a:prstGeom>
            <a:blipFill>
              <a:blip r:embed="rId3" cstate="print"/>
              <a:stretch>
                <a:fillRect/>
              </a:stretch>
            </a:blipFill>
          </p:spPr>
          <p:txBody>
            <a:bodyPr wrap="square" lIns="0" tIns="0" rIns="0" bIns="0" rtlCol="0"/>
            <a:lstStyle/>
            <a:p>
              <a:endParaRPr sz="1350"/>
            </a:p>
          </p:txBody>
        </p:sp>
        <p:sp>
          <p:nvSpPr>
            <p:cNvPr id="48" name="object 13">
              <a:extLst>
                <a:ext uri="{FF2B5EF4-FFF2-40B4-BE49-F238E27FC236}">
                  <a16:creationId xmlns:a16="http://schemas.microsoft.com/office/drawing/2014/main" id="{74D93A04-1E53-6D44-955D-A788CDB5FA63}"/>
                </a:ext>
              </a:extLst>
            </p:cNvPr>
            <p:cNvSpPr/>
            <p:nvPr/>
          </p:nvSpPr>
          <p:spPr>
            <a:xfrm>
              <a:off x="3886408" y="3605645"/>
              <a:ext cx="205607" cy="125582"/>
            </a:xfrm>
            <a:prstGeom prst="rect">
              <a:avLst/>
            </a:prstGeom>
            <a:blipFill>
              <a:blip r:embed="rId6" cstate="print"/>
              <a:stretch>
                <a:fillRect/>
              </a:stretch>
            </a:blipFill>
          </p:spPr>
          <p:txBody>
            <a:bodyPr wrap="square" lIns="0" tIns="0" rIns="0" bIns="0" rtlCol="0"/>
            <a:lstStyle/>
            <a:p>
              <a:endParaRPr sz="1350"/>
            </a:p>
          </p:txBody>
        </p:sp>
        <p:sp>
          <p:nvSpPr>
            <p:cNvPr id="49" name="object 14">
              <a:extLst>
                <a:ext uri="{FF2B5EF4-FFF2-40B4-BE49-F238E27FC236}">
                  <a16:creationId xmlns:a16="http://schemas.microsoft.com/office/drawing/2014/main" id="{C148011A-9DF0-4743-9F3E-BCC097443931}"/>
                </a:ext>
              </a:extLst>
            </p:cNvPr>
            <p:cNvSpPr/>
            <p:nvPr/>
          </p:nvSpPr>
          <p:spPr>
            <a:xfrm>
              <a:off x="3886408" y="3605645"/>
              <a:ext cx="205740" cy="125730"/>
            </a:xfrm>
            <a:custGeom>
              <a:avLst/>
              <a:gdLst/>
              <a:ahLst/>
              <a:cxnLst/>
              <a:rect l="l" t="t" r="r" b="b"/>
              <a:pathLst>
                <a:path w="274320" h="167639">
                  <a:moveTo>
                    <a:pt x="0" y="63961"/>
                  </a:moveTo>
                  <a:lnTo>
                    <a:pt x="104707" y="63961"/>
                  </a:lnTo>
                  <a:lnTo>
                    <a:pt x="137071" y="0"/>
                  </a:lnTo>
                  <a:lnTo>
                    <a:pt x="169435" y="63961"/>
                  </a:lnTo>
                  <a:lnTo>
                    <a:pt x="274142" y="63961"/>
                  </a:lnTo>
                  <a:lnTo>
                    <a:pt x="189488" y="103492"/>
                  </a:lnTo>
                  <a:lnTo>
                    <a:pt x="221725" y="167443"/>
                  </a:lnTo>
                  <a:lnTo>
                    <a:pt x="137071" y="127922"/>
                  </a:lnTo>
                  <a:lnTo>
                    <a:pt x="52416" y="167443"/>
                  </a:lnTo>
                  <a:lnTo>
                    <a:pt x="84654" y="103492"/>
                  </a:lnTo>
                  <a:lnTo>
                    <a:pt x="0" y="63961"/>
                  </a:lnTo>
                  <a:close/>
                </a:path>
              </a:pathLst>
            </a:custGeom>
            <a:ln w="8111">
              <a:solidFill>
                <a:srgbClr val="497DBA"/>
              </a:solidFill>
            </a:ln>
          </p:spPr>
          <p:txBody>
            <a:bodyPr wrap="square" lIns="0" tIns="0" rIns="0" bIns="0" rtlCol="0"/>
            <a:lstStyle/>
            <a:p>
              <a:endParaRPr sz="1350"/>
            </a:p>
          </p:txBody>
        </p:sp>
        <p:sp>
          <p:nvSpPr>
            <p:cNvPr id="50" name="object 15">
              <a:extLst>
                <a:ext uri="{FF2B5EF4-FFF2-40B4-BE49-F238E27FC236}">
                  <a16:creationId xmlns:a16="http://schemas.microsoft.com/office/drawing/2014/main" id="{30DAFB67-B87A-EF4E-A394-74B4C01A70B9}"/>
                </a:ext>
              </a:extLst>
            </p:cNvPr>
            <p:cNvSpPr txBox="1"/>
            <p:nvPr/>
          </p:nvSpPr>
          <p:spPr>
            <a:xfrm>
              <a:off x="3413702" y="3708565"/>
              <a:ext cx="389573" cy="227771"/>
            </a:xfrm>
            <a:prstGeom prst="rect">
              <a:avLst/>
            </a:prstGeom>
          </p:spPr>
          <p:txBody>
            <a:bodyPr vert="horz" wrap="square" lIns="0" tIns="9049" rIns="0" bIns="0" rtlCol="0">
              <a:spAutoFit/>
            </a:bodyPr>
            <a:lstStyle/>
            <a:p>
              <a:pPr>
                <a:spcBef>
                  <a:spcPts val="71"/>
                </a:spcBef>
              </a:pPr>
              <a:r>
                <a:rPr sz="1013" b="1" spc="68" dirty="0">
                  <a:solidFill>
                    <a:srgbClr val="4F81BC"/>
                  </a:solidFill>
                  <a:latin typeface="Times New Roman"/>
                  <a:cs typeface="Times New Roman"/>
                </a:rPr>
                <a:t>1, 2,</a:t>
              </a:r>
              <a:r>
                <a:rPr sz="1013" b="1" spc="-49" dirty="0">
                  <a:solidFill>
                    <a:srgbClr val="4F81BC"/>
                  </a:solidFill>
                  <a:latin typeface="Times New Roman"/>
                  <a:cs typeface="Times New Roman"/>
                </a:rPr>
                <a:t> </a:t>
              </a:r>
              <a:r>
                <a:rPr sz="1013" b="1" spc="90" dirty="0">
                  <a:solidFill>
                    <a:srgbClr val="4F81BC"/>
                  </a:solidFill>
                  <a:latin typeface="Times New Roman"/>
                  <a:cs typeface="Times New Roman"/>
                </a:rPr>
                <a:t>3</a:t>
              </a:r>
              <a:endParaRPr sz="1013">
                <a:latin typeface="Times New Roman"/>
                <a:cs typeface="Times New Roman"/>
              </a:endParaRPr>
            </a:p>
          </p:txBody>
        </p:sp>
        <p:sp>
          <p:nvSpPr>
            <p:cNvPr id="51" name="object 16">
              <a:extLst>
                <a:ext uri="{FF2B5EF4-FFF2-40B4-BE49-F238E27FC236}">
                  <a16:creationId xmlns:a16="http://schemas.microsoft.com/office/drawing/2014/main" id="{A50AD06D-EC14-3145-834D-28DC1E3562E4}"/>
                </a:ext>
              </a:extLst>
            </p:cNvPr>
            <p:cNvSpPr txBox="1"/>
            <p:nvPr/>
          </p:nvSpPr>
          <p:spPr>
            <a:xfrm>
              <a:off x="5771611" y="3435922"/>
              <a:ext cx="85725" cy="117129"/>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7</a:t>
              </a:r>
              <a:endParaRPr sz="1013">
                <a:latin typeface="Times New Roman"/>
                <a:cs typeface="Times New Roman"/>
              </a:endParaRPr>
            </a:p>
          </p:txBody>
        </p:sp>
        <p:sp>
          <p:nvSpPr>
            <p:cNvPr id="52" name="object 17">
              <a:extLst>
                <a:ext uri="{FF2B5EF4-FFF2-40B4-BE49-F238E27FC236}">
                  <a16:creationId xmlns:a16="http://schemas.microsoft.com/office/drawing/2014/main" id="{DDC56F40-932F-F446-A583-EADD530060BF}"/>
                </a:ext>
              </a:extLst>
            </p:cNvPr>
            <p:cNvSpPr/>
            <p:nvPr/>
          </p:nvSpPr>
          <p:spPr>
            <a:xfrm>
              <a:off x="2629923" y="3759242"/>
              <a:ext cx="296987" cy="194170"/>
            </a:xfrm>
            <a:prstGeom prst="rect">
              <a:avLst/>
            </a:prstGeom>
            <a:blipFill>
              <a:blip r:embed="rId3" cstate="print"/>
              <a:stretch>
                <a:fillRect/>
              </a:stretch>
            </a:blipFill>
          </p:spPr>
          <p:txBody>
            <a:bodyPr wrap="square" lIns="0" tIns="0" rIns="0" bIns="0" rtlCol="0"/>
            <a:lstStyle/>
            <a:p>
              <a:endParaRPr sz="1350"/>
            </a:p>
          </p:txBody>
        </p:sp>
        <p:sp>
          <p:nvSpPr>
            <p:cNvPr id="53" name="object 18">
              <a:extLst>
                <a:ext uri="{FF2B5EF4-FFF2-40B4-BE49-F238E27FC236}">
                  <a16:creationId xmlns:a16="http://schemas.microsoft.com/office/drawing/2014/main" id="{845353EA-FE5D-7D48-8FA3-5C6F139D2491}"/>
                </a:ext>
              </a:extLst>
            </p:cNvPr>
            <p:cNvSpPr/>
            <p:nvPr/>
          </p:nvSpPr>
          <p:spPr>
            <a:xfrm>
              <a:off x="2675613" y="3779529"/>
              <a:ext cx="205607" cy="125582"/>
            </a:xfrm>
            <a:prstGeom prst="rect">
              <a:avLst/>
            </a:prstGeom>
            <a:blipFill>
              <a:blip r:embed="rId7" cstate="print"/>
              <a:stretch>
                <a:fillRect/>
              </a:stretch>
            </a:blipFill>
          </p:spPr>
          <p:txBody>
            <a:bodyPr wrap="square" lIns="0" tIns="0" rIns="0" bIns="0" rtlCol="0"/>
            <a:lstStyle/>
            <a:p>
              <a:endParaRPr sz="1350"/>
            </a:p>
          </p:txBody>
        </p:sp>
        <p:sp>
          <p:nvSpPr>
            <p:cNvPr id="54" name="object 19">
              <a:extLst>
                <a:ext uri="{FF2B5EF4-FFF2-40B4-BE49-F238E27FC236}">
                  <a16:creationId xmlns:a16="http://schemas.microsoft.com/office/drawing/2014/main" id="{991ECF5F-BFF1-D54C-B22D-DD2D2F6E2F25}"/>
                </a:ext>
              </a:extLst>
            </p:cNvPr>
            <p:cNvSpPr/>
            <p:nvPr/>
          </p:nvSpPr>
          <p:spPr>
            <a:xfrm>
              <a:off x="2675613" y="3779528"/>
              <a:ext cx="205740" cy="125730"/>
            </a:xfrm>
            <a:custGeom>
              <a:avLst/>
              <a:gdLst/>
              <a:ahLst/>
              <a:cxnLst/>
              <a:rect l="l" t="t" r="r" b="b"/>
              <a:pathLst>
                <a:path w="274320" h="167639">
                  <a:moveTo>
                    <a:pt x="0" y="63961"/>
                  </a:moveTo>
                  <a:lnTo>
                    <a:pt x="104719" y="63961"/>
                  </a:lnTo>
                  <a:lnTo>
                    <a:pt x="137071" y="0"/>
                  </a:lnTo>
                  <a:lnTo>
                    <a:pt x="169422" y="63961"/>
                  </a:lnTo>
                  <a:lnTo>
                    <a:pt x="274142" y="63961"/>
                  </a:lnTo>
                  <a:lnTo>
                    <a:pt x="189424" y="103492"/>
                  </a:lnTo>
                  <a:lnTo>
                    <a:pt x="221788" y="167443"/>
                  </a:lnTo>
                  <a:lnTo>
                    <a:pt x="137071" y="127922"/>
                  </a:lnTo>
                  <a:lnTo>
                    <a:pt x="52353" y="167443"/>
                  </a:lnTo>
                  <a:lnTo>
                    <a:pt x="84717" y="103492"/>
                  </a:lnTo>
                  <a:lnTo>
                    <a:pt x="0" y="63961"/>
                  </a:lnTo>
                  <a:close/>
                </a:path>
              </a:pathLst>
            </a:custGeom>
            <a:ln w="8111">
              <a:solidFill>
                <a:srgbClr val="497DBA"/>
              </a:solidFill>
            </a:ln>
          </p:spPr>
          <p:txBody>
            <a:bodyPr wrap="square" lIns="0" tIns="0" rIns="0" bIns="0" rtlCol="0"/>
            <a:lstStyle/>
            <a:p>
              <a:endParaRPr sz="1350"/>
            </a:p>
          </p:txBody>
        </p:sp>
        <p:sp>
          <p:nvSpPr>
            <p:cNvPr id="55" name="object 20">
              <a:extLst>
                <a:ext uri="{FF2B5EF4-FFF2-40B4-BE49-F238E27FC236}">
                  <a16:creationId xmlns:a16="http://schemas.microsoft.com/office/drawing/2014/main" id="{BA85E0E2-F065-F447-A23E-A0D1AEC8ACD7}"/>
                </a:ext>
              </a:extLst>
            </p:cNvPr>
            <p:cNvSpPr/>
            <p:nvPr/>
          </p:nvSpPr>
          <p:spPr>
            <a:xfrm>
              <a:off x="2712165" y="3627863"/>
              <a:ext cx="844129" cy="303330"/>
            </a:xfrm>
            <a:prstGeom prst="rect">
              <a:avLst/>
            </a:prstGeom>
            <a:blipFill>
              <a:blip r:embed="rId8" cstate="print"/>
              <a:stretch>
                <a:fillRect/>
              </a:stretch>
            </a:blipFill>
          </p:spPr>
          <p:txBody>
            <a:bodyPr wrap="square" lIns="0" tIns="0" rIns="0" bIns="0" rtlCol="0"/>
            <a:lstStyle/>
            <a:p>
              <a:endParaRPr sz="1350"/>
            </a:p>
          </p:txBody>
        </p:sp>
        <p:sp>
          <p:nvSpPr>
            <p:cNvPr id="56" name="object 21">
              <a:extLst>
                <a:ext uri="{FF2B5EF4-FFF2-40B4-BE49-F238E27FC236}">
                  <a16:creationId xmlns:a16="http://schemas.microsoft.com/office/drawing/2014/main" id="{0A970A0B-4BD8-464E-95F9-CDF07FE97830}"/>
                </a:ext>
              </a:extLst>
            </p:cNvPr>
            <p:cNvSpPr/>
            <p:nvPr/>
          </p:nvSpPr>
          <p:spPr>
            <a:xfrm>
              <a:off x="2830342" y="3642676"/>
              <a:ext cx="693896" cy="194786"/>
            </a:xfrm>
            <a:custGeom>
              <a:avLst/>
              <a:gdLst/>
              <a:ahLst/>
              <a:cxnLst/>
              <a:rect l="l" t="t" r="r" b="b"/>
              <a:pathLst>
                <a:path w="925195" h="259714">
                  <a:moveTo>
                    <a:pt x="90631" y="161282"/>
                  </a:moveTo>
                  <a:lnTo>
                    <a:pt x="82433" y="161432"/>
                  </a:lnTo>
                  <a:lnTo>
                    <a:pt x="0" y="234334"/>
                  </a:lnTo>
                  <a:lnTo>
                    <a:pt x="115609" y="259129"/>
                  </a:lnTo>
                  <a:lnTo>
                    <a:pt x="122653" y="255587"/>
                  </a:lnTo>
                  <a:lnTo>
                    <a:pt x="126168" y="243855"/>
                  </a:lnTo>
                  <a:lnTo>
                    <a:pt x="122645" y="238853"/>
                  </a:lnTo>
                  <a:lnTo>
                    <a:pt x="28264" y="238853"/>
                  </a:lnTo>
                  <a:lnTo>
                    <a:pt x="21119" y="217805"/>
                  </a:lnTo>
                  <a:lnTo>
                    <a:pt x="67155" y="206624"/>
                  </a:lnTo>
                  <a:lnTo>
                    <a:pt x="101140" y="176566"/>
                  </a:lnTo>
                  <a:lnTo>
                    <a:pt x="100963" y="169633"/>
                  </a:lnTo>
                  <a:lnTo>
                    <a:pt x="90631" y="161282"/>
                  </a:lnTo>
                  <a:close/>
                </a:path>
                <a:path w="925195" h="259714">
                  <a:moveTo>
                    <a:pt x="67155" y="206624"/>
                  </a:moveTo>
                  <a:lnTo>
                    <a:pt x="21119" y="217805"/>
                  </a:lnTo>
                  <a:lnTo>
                    <a:pt x="28264" y="238853"/>
                  </a:lnTo>
                  <a:lnTo>
                    <a:pt x="40417" y="235902"/>
                  </a:lnTo>
                  <a:lnTo>
                    <a:pt x="34052" y="235902"/>
                  </a:lnTo>
                  <a:lnTo>
                    <a:pt x="27883" y="217719"/>
                  </a:lnTo>
                  <a:lnTo>
                    <a:pt x="54610" y="217719"/>
                  </a:lnTo>
                  <a:lnTo>
                    <a:pt x="67155" y="206624"/>
                  </a:lnTo>
                  <a:close/>
                </a:path>
                <a:path w="925195" h="259714">
                  <a:moveTo>
                    <a:pt x="74287" y="227675"/>
                  </a:moveTo>
                  <a:lnTo>
                    <a:pt x="28264" y="238853"/>
                  </a:lnTo>
                  <a:lnTo>
                    <a:pt x="122645" y="238853"/>
                  </a:lnTo>
                  <a:lnTo>
                    <a:pt x="121980" y="237909"/>
                  </a:lnTo>
                  <a:lnTo>
                    <a:pt x="74287" y="227675"/>
                  </a:lnTo>
                  <a:close/>
                </a:path>
                <a:path w="925195" h="259714">
                  <a:moveTo>
                    <a:pt x="27883" y="217719"/>
                  </a:moveTo>
                  <a:lnTo>
                    <a:pt x="34052" y="235902"/>
                  </a:lnTo>
                  <a:lnTo>
                    <a:pt x="49392" y="222334"/>
                  </a:lnTo>
                  <a:lnTo>
                    <a:pt x="27883" y="217719"/>
                  </a:lnTo>
                  <a:close/>
                </a:path>
                <a:path w="925195" h="259714">
                  <a:moveTo>
                    <a:pt x="49392" y="222334"/>
                  </a:moveTo>
                  <a:lnTo>
                    <a:pt x="34052" y="235902"/>
                  </a:lnTo>
                  <a:lnTo>
                    <a:pt x="40417" y="235902"/>
                  </a:lnTo>
                  <a:lnTo>
                    <a:pt x="74287" y="227675"/>
                  </a:lnTo>
                  <a:lnTo>
                    <a:pt x="49392" y="222334"/>
                  </a:lnTo>
                  <a:close/>
                </a:path>
                <a:path w="925195" h="259714">
                  <a:moveTo>
                    <a:pt x="917931" y="0"/>
                  </a:moveTo>
                  <a:lnTo>
                    <a:pt x="67155" y="206624"/>
                  </a:lnTo>
                  <a:lnTo>
                    <a:pt x="49392" y="222334"/>
                  </a:lnTo>
                  <a:lnTo>
                    <a:pt x="74287" y="227675"/>
                  </a:lnTo>
                  <a:lnTo>
                    <a:pt x="925039" y="21048"/>
                  </a:lnTo>
                  <a:lnTo>
                    <a:pt x="917931" y="0"/>
                  </a:lnTo>
                  <a:close/>
                </a:path>
                <a:path w="925195" h="259714">
                  <a:moveTo>
                    <a:pt x="54610" y="217719"/>
                  </a:moveTo>
                  <a:lnTo>
                    <a:pt x="27883" y="217719"/>
                  </a:lnTo>
                  <a:lnTo>
                    <a:pt x="49392" y="222334"/>
                  </a:lnTo>
                  <a:lnTo>
                    <a:pt x="54610" y="217719"/>
                  </a:lnTo>
                  <a:close/>
                </a:path>
              </a:pathLst>
            </a:custGeom>
            <a:solidFill>
              <a:srgbClr val="9BBA58"/>
            </a:solidFill>
          </p:spPr>
          <p:txBody>
            <a:bodyPr wrap="square" lIns="0" tIns="0" rIns="0" bIns="0" rtlCol="0"/>
            <a:lstStyle/>
            <a:p>
              <a:endParaRPr sz="1350"/>
            </a:p>
          </p:txBody>
        </p:sp>
        <p:sp>
          <p:nvSpPr>
            <p:cNvPr id="57" name="object 22">
              <a:extLst>
                <a:ext uri="{FF2B5EF4-FFF2-40B4-BE49-F238E27FC236}">
                  <a16:creationId xmlns:a16="http://schemas.microsoft.com/office/drawing/2014/main" id="{0DDC3AA7-CB53-BC4B-A4C9-CE406DA0631C}"/>
                </a:ext>
              </a:extLst>
            </p:cNvPr>
            <p:cNvSpPr/>
            <p:nvPr/>
          </p:nvSpPr>
          <p:spPr>
            <a:xfrm>
              <a:off x="3435216" y="3587290"/>
              <a:ext cx="296987" cy="194170"/>
            </a:xfrm>
            <a:prstGeom prst="rect">
              <a:avLst/>
            </a:prstGeom>
            <a:blipFill>
              <a:blip r:embed="rId3" cstate="print"/>
              <a:stretch>
                <a:fillRect/>
              </a:stretch>
            </a:blipFill>
          </p:spPr>
          <p:txBody>
            <a:bodyPr wrap="square" lIns="0" tIns="0" rIns="0" bIns="0" rtlCol="0"/>
            <a:lstStyle/>
            <a:p>
              <a:endParaRPr sz="1350"/>
            </a:p>
          </p:txBody>
        </p:sp>
        <p:sp>
          <p:nvSpPr>
            <p:cNvPr id="58" name="object 23">
              <a:extLst>
                <a:ext uri="{FF2B5EF4-FFF2-40B4-BE49-F238E27FC236}">
                  <a16:creationId xmlns:a16="http://schemas.microsoft.com/office/drawing/2014/main" id="{7F551D87-A73A-4C41-BF34-12D0C203BE92}"/>
                </a:ext>
              </a:extLst>
            </p:cNvPr>
            <p:cNvSpPr/>
            <p:nvPr/>
          </p:nvSpPr>
          <p:spPr>
            <a:xfrm>
              <a:off x="3480905" y="3607577"/>
              <a:ext cx="205607" cy="125582"/>
            </a:xfrm>
            <a:prstGeom prst="rect">
              <a:avLst/>
            </a:prstGeom>
            <a:blipFill>
              <a:blip r:embed="rId9" cstate="print"/>
              <a:stretch>
                <a:fillRect/>
              </a:stretch>
            </a:blipFill>
          </p:spPr>
          <p:txBody>
            <a:bodyPr wrap="square" lIns="0" tIns="0" rIns="0" bIns="0" rtlCol="0"/>
            <a:lstStyle/>
            <a:p>
              <a:endParaRPr sz="1350"/>
            </a:p>
          </p:txBody>
        </p:sp>
        <p:sp>
          <p:nvSpPr>
            <p:cNvPr id="59" name="object 24">
              <a:extLst>
                <a:ext uri="{FF2B5EF4-FFF2-40B4-BE49-F238E27FC236}">
                  <a16:creationId xmlns:a16="http://schemas.microsoft.com/office/drawing/2014/main" id="{C61C6C92-7F6A-B144-BBBD-862A23896400}"/>
                </a:ext>
              </a:extLst>
            </p:cNvPr>
            <p:cNvSpPr/>
            <p:nvPr/>
          </p:nvSpPr>
          <p:spPr>
            <a:xfrm>
              <a:off x="3480905" y="3607577"/>
              <a:ext cx="205740" cy="125730"/>
            </a:xfrm>
            <a:custGeom>
              <a:avLst/>
              <a:gdLst/>
              <a:ahLst/>
              <a:cxnLst/>
              <a:rect l="l" t="t" r="r" b="b"/>
              <a:pathLst>
                <a:path w="274320" h="167639">
                  <a:moveTo>
                    <a:pt x="0" y="63961"/>
                  </a:moveTo>
                  <a:lnTo>
                    <a:pt x="104707" y="63961"/>
                  </a:lnTo>
                  <a:lnTo>
                    <a:pt x="137071" y="0"/>
                  </a:lnTo>
                  <a:lnTo>
                    <a:pt x="169435" y="63961"/>
                  </a:lnTo>
                  <a:lnTo>
                    <a:pt x="274142" y="63961"/>
                  </a:lnTo>
                  <a:lnTo>
                    <a:pt x="189488" y="103492"/>
                  </a:lnTo>
                  <a:lnTo>
                    <a:pt x="221725" y="167443"/>
                  </a:lnTo>
                  <a:lnTo>
                    <a:pt x="137071" y="127922"/>
                  </a:lnTo>
                  <a:lnTo>
                    <a:pt x="52416" y="167443"/>
                  </a:lnTo>
                  <a:lnTo>
                    <a:pt x="84654" y="103492"/>
                  </a:lnTo>
                  <a:lnTo>
                    <a:pt x="0" y="63961"/>
                  </a:lnTo>
                  <a:close/>
                </a:path>
              </a:pathLst>
            </a:custGeom>
            <a:ln w="8111">
              <a:solidFill>
                <a:srgbClr val="497DBA"/>
              </a:solidFill>
            </a:ln>
          </p:spPr>
          <p:txBody>
            <a:bodyPr wrap="square" lIns="0" tIns="0" rIns="0" bIns="0" rtlCol="0"/>
            <a:lstStyle/>
            <a:p>
              <a:endParaRPr sz="1350"/>
            </a:p>
          </p:txBody>
        </p:sp>
        <p:sp>
          <p:nvSpPr>
            <p:cNvPr id="60" name="object 25">
              <a:extLst>
                <a:ext uri="{FF2B5EF4-FFF2-40B4-BE49-F238E27FC236}">
                  <a16:creationId xmlns:a16="http://schemas.microsoft.com/office/drawing/2014/main" id="{CCDAA97A-CAFF-E24F-95C0-9D613792CADE}"/>
                </a:ext>
              </a:extLst>
            </p:cNvPr>
            <p:cNvSpPr/>
            <p:nvPr/>
          </p:nvSpPr>
          <p:spPr>
            <a:xfrm>
              <a:off x="2801262" y="3610475"/>
              <a:ext cx="872686" cy="310092"/>
            </a:xfrm>
            <a:prstGeom prst="rect">
              <a:avLst/>
            </a:prstGeom>
            <a:blipFill>
              <a:blip r:embed="rId10" cstate="print"/>
              <a:stretch>
                <a:fillRect/>
              </a:stretch>
            </a:blipFill>
          </p:spPr>
          <p:txBody>
            <a:bodyPr wrap="square" lIns="0" tIns="0" rIns="0" bIns="0" rtlCol="0"/>
            <a:lstStyle/>
            <a:p>
              <a:endParaRPr sz="1350"/>
            </a:p>
          </p:txBody>
        </p:sp>
        <p:sp>
          <p:nvSpPr>
            <p:cNvPr id="61" name="object 26">
              <a:extLst>
                <a:ext uri="{FF2B5EF4-FFF2-40B4-BE49-F238E27FC236}">
                  <a16:creationId xmlns:a16="http://schemas.microsoft.com/office/drawing/2014/main" id="{0B9D69BF-37CC-8443-AAAD-A43B82388368}"/>
                </a:ext>
              </a:extLst>
            </p:cNvPr>
            <p:cNvSpPr/>
            <p:nvPr/>
          </p:nvSpPr>
          <p:spPr>
            <a:xfrm>
              <a:off x="2833406" y="3679368"/>
              <a:ext cx="722471" cy="201930"/>
            </a:xfrm>
            <a:custGeom>
              <a:avLst/>
              <a:gdLst/>
              <a:ahLst/>
              <a:cxnLst/>
              <a:rect l="l" t="t" r="r" b="b"/>
              <a:pathLst>
                <a:path w="963295" h="269239">
                  <a:moveTo>
                    <a:pt x="888878" y="31426"/>
                  </a:moveTo>
                  <a:lnTo>
                    <a:pt x="0" y="248181"/>
                  </a:lnTo>
                  <a:lnTo>
                    <a:pt x="7183" y="269219"/>
                  </a:lnTo>
                  <a:lnTo>
                    <a:pt x="896036" y="52452"/>
                  </a:lnTo>
                  <a:lnTo>
                    <a:pt x="913762" y="36738"/>
                  </a:lnTo>
                  <a:lnTo>
                    <a:pt x="888878" y="31426"/>
                  </a:lnTo>
                  <a:close/>
                </a:path>
                <a:path w="963295" h="269239">
                  <a:moveTo>
                    <a:pt x="942035" y="20200"/>
                  </a:moveTo>
                  <a:lnTo>
                    <a:pt x="934913" y="20200"/>
                  </a:lnTo>
                  <a:lnTo>
                    <a:pt x="942020" y="41238"/>
                  </a:lnTo>
                  <a:lnTo>
                    <a:pt x="896036" y="52452"/>
                  </a:lnTo>
                  <a:lnTo>
                    <a:pt x="862062" y="82551"/>
                  </a:lnTo>
                  <a:lnTo>
                    <a:pt x="862316" y="89485"/>
                  </a:lnTo>
                  <a:lnTo>
                    <a:pt x="867393" y="93660"/>
                  </a:lnTo>
                  <a:lnTo>
                    <a:pt x="872597" y="97836"/>
                  </a:lnTo>
                  <a:lnTo>
                    <a:pt x="880846" y="97664"/>
                  </a:lnTo>
                  <a:lnTo>
                    <a:pt x="963089" y="24697"/>
                  </a:lnTo>
                  <a:lnTo>
                    <a:pt x="942035" y="20200"/>
                  </a:lnTo>
                  <a:close/>
                </a:path>
                <a:path w="963295" h="269239">
                  <a:moveTo>
                    <a:pt x="913762" y="36738"/>
                  </a:moveTo>
                  <a:lnTo>
                    <a:pt x="896036" y="52452"/>
                  </a:lnTo>
                  <a:lnTo>
                    <a:pt x="941624" y="41334"/>
                  </a:lnTo>
                  <a:lnTo>
                    <a:pt x="935294" y="41334"/>
                  </a:lnTo>
                  <a:lnTo>
                    <a:pt x="913762" y="36738"/>
                  </a:lnTo>
                  <a:close/>
                </a:path>
                <a:path w="963295" h="269239">
                  <a:moveTo>
                    <a:pt x="929075" y="23163"/>
                  </a:moveTo>
                  <a:lnTo>
                    <a:pt x="913762" y="36738"/>
                  </a:lnTo>
                  <a:lnTo>
                    <a:pt x="935294" y="41334"/>
                  </a:lnTo>
                  <a:lnTo>
                    <a:pt x="929075" y="23163"/>
                  </a:lnTo>
                  <a:close/>
                </a:path>
                <a:path w="963295" h="269239">
                  <a:moveTo>
                    <a:pt x="935914" y="23163"/>
                  </a:moveTo>
                  <a:lnTo>
                    <a:pt x="929075" y="23163"/>
                  </a:lnTo>
                  <a:lnTo>
                    <a:pt x="935294" y="41334"/>
                  </a:lnTo>
                  <a:lnTo>
                    <a:pt x="941624" y="41334"/>
                  </a:lnTo>
                  <a:lnTo>
                    <a:pt x="942020" y="41238"/>
                  </a:lnTo>
                  <a:lnTo>
                    <a:pt x="935914" y="23163"/>
                  </a:lnTo>
                  <a:close/>
                </a:path>
                <a:path w="963295" h="269239">
                  <a:moveTo>
                    <a:pt x="934913" y="20200"/>
                  </a:moveTo>
                  <a:lnTo>
                    <a:pt x="888878" y="31426"/>
                  </a:lnTo>
                  <a:lnTo>
                    <a:pt x="913762" y="36738"/>
                  </a:lnTo>
                  <a:lnTo>
                    <a:pt x="929075" y="23163"/>
                  </a:lnTo>
                  <a:lnTo>
                    <a:pt x="935914" y="23163"/>
                  </a:lnTo>
                  <a:lnTo>
                    <a:pt x="934913" y="20200"/>
                  </a:lnTo>
                  <a:close/>
                </a:path>
                <a:path w="963295" h="269239">
                  <a:moveTo>
                    <a:pt x="847467" y="0"/>
                  </a:moveTo>
                  <a:lnTo>
                    <a:pt x="840486" y="3552"/>
                  </a:lnTo>
                  <a:lnTo>
                    <a:pt x="836933" y="15284"/>
                  </a:lnTo>
                  <a:lnTo>
                    <a:pt x="841121" y="21230"/>
                  </a:lnTo>
                  <a:lnTo>
                    <a:pt x="888878" y="31426"/>
                  </a:lnTo>
                  <a:lnTo>
                    <a:pt x="934913" y="20200"/>
                  </a:lnTo>
                  <a:lnTo>
                    <a:pt x="942035" y="20200"/>
                  </a:lnTo>
                  <a:lnTo>
                    <a:pt x="847467" y="0"/>
                  </a:lnTo>
                  <a:close/>
                </a:path>
              </a:pathLst>
            </a:custGeom>
            <a:solidFill>
              <a:srgbClr val="9BBA58"/>
            </a:solidFill>
          </p:spPr>
          <p:txBody>
            <a:bodyPr wrap="square" lIns="0" tIns="0" rIns="0" bIns="0" rtlCol="0"/>
            <a:lstStyle/>
            <a:p>
              <a:endParaRPr sz="1350"/>
            </a:p>
          </p:txBody>
        </p:sp>
        <p:sp>
          <p:nvSpPr>
            <p:cNvPr id="62" name="object 27">
              <a:extLst>
                <a:ext uri="{FF2B5EF4-FFF2-40B4-BE49-F238E27FC236}">
                  <a16:creationId xmlns:a16="http://schemas.microsoft.com/office/drawing/2014/main" id="{4D78BD34-A49F-6942-9B32-39C16C85F61D}"/>
                </a:ext>
              </a:extLst>
            </p:cNvPr>
            <p:cNvSpPr/>
            <p:nvPr/>
          </p:nvSpPr>
          <p:spPr>
            <a:xfrm>
              <a:off x="3619119" y="3238557"/>
              <a:ext cx="2339346" cy="463689"/>
            </a:xfrm>
            <a:prstGeom prst="rect">
              <a:avLst/>
            </a:prstGeom>
            <a:blipFill>
              <a:blip r:embed="rId11" cstate="print"/>
              <a:stretch>
                <a:fillRect/>
              </a:stretch>
            </a:blipFill>
          </p:spPr>
          <p:txBody>
            <a:bodyPr wrap="square" lIns="0" tIns="0" rIns="0" bIns="0" rtlCol="0"/>
            <a:lstStyle/>
            <a:p>
              <a:endParaRPr sz="1350"/>
            </a:p>
          </p:txBody>
        </p:sp>
        <p:sp>
          <p:nvSpPr>
            <p:cNvPr id="63" name="object 28">
              <a:extLst>
                <a:ext uri="{FF2B5EF4-FFF2-40B4-BE49-F238E27FC236}">
                  <a16:creationId xmlns:a16="http://schemas.microsoft.com/office/drawing/2014/main" id="{EC2168F0-130A-D64F-B933-B6A5CD0A1D11}"/>
                </a:ext>
              </a:extLst>
            </p:cNvPr>
            <p:cNvSpPr/>
            <p:nvPr/>
          </p:nvSpPr>
          <p:spPr>
            <a:xfrm>
              <a:off x="3651102" y="3299899"/>
              <a:ext cx="2188845" cy="362903"/>
            </a:xfrm>
            <a:custGeom>
              <a:avLst/>
              <a:gdLst/>
              <a:ahLst/>
              <a:cxnLst/>
              <a:rect l="l" t="t" r="r" b="b"/>
              <a:pathLst>
                <a:path w="2918459" h="483870">
                  <a:moveTo>
                    <a:pt x="2843536" y="34879"/>
                  </a:moveTo>
                  <a:lnTo>
                    <a:pt x="0" y="461929"/>
                  </a:lnTo>
                  <a:lnTo>
                    <a:pt x="4569" y="483492"/>
                  </a:lnTo>
                  <a:lnTo>
                    <a:pt x="2848071" y="56458"/>
                  </a:lnTo>
                  <a:lnTo>
                    <a:pt x="2867702" y="42378"/>
                  </a:lnTo>
                  <a:lnTo>
                    <a:pt x="2843536" y="34879"/>
                  </a:lnTo>
                  <a:close/>
                </a:path>
                <a:path w="2918459" h="483870">
                  <a:moveTo>
                    <a:pt x="2895795" y="27799"/>
                  </a:moveTo>
                  <a:lnTo>
                    <a:pt x="2890676" y="27799"/>
                  </a:lnTo>
                  <a:lnTo>
                    <a:pt x="2895245" y="49374"/>
                  </a:lnTo>
                  <a:lnTo>
                    <a:pt x="2848071" y="56458"/>
                  </a:lnTo>
                  <a:lnTo>
                    <a:pt x="2816049" y="79428"/>
                  </a:lnTo>
                  <a:lnTo>
                    <a:pt x="2810591" y="83399"/>
                  </a:lnTo>
                  <a:lnTo>
                    <a:pt x="2809957" y="90269"/>
                  </a:lnTo>
                  <a:lnTo>
                    <a:pt x="2814526" y="94884"/>
                  </a:lnTo>
                  <a:lnTo>
                    <a:pt x="2819222" y="99500"/>
                  </a:lnTo>
                  <a:lnTo>
                    <a:pt x="2827344" y="100036"/>
                  </a:lnTo>
                  <a:lnTo>
                    <a:pt x="2832802" y="96172"/>
                  </a:lnTo>
                  <a:lnTo>
                    <a:pt x="2918217" y="34776"/>
                  </a:lnTo>
                  <a:lnTo>
                    <a:pt x="2895795" y="27799"/>
                  </a:lnTo>
                  <a:close/>
                </a:path>
                <a:path w="2918459" h="483870">
                  <a:moveTo>
                    <a:pt x="2867702" y="42378"/>
                  </a:moveTo>
                  <a:lnTo>
                    <a:pt x="2848071" y="56458"/>
                  </a:lnTo>
                  <a:lnTo>
                    <a:pt x="2895245" y="49374"/>
                  </a:lnTo>
                  <a:lnTo>
                    <a:pt x="2895132" y="48837"/>
                  </a:lnTo>
                  <a:lnTo>
                    <a:pt x="2888519" y="48837"/>
                  </a:lnTo>
                  <a:lnTo>
                    <a:pt x="2867702" y="42378"/>
                  </a:lnTo>
                  <a:close/>
                </a:path>
                <a:path w="2918459" h="483870">
                  <a:moveTo>
                    <a:pt x="2884584" y="30268"/>
                  </a:moveTo>
                  <a:lnTo>
                    <a:pt x="2867702" y="42378"/>
                  </a:lnTo>
                  <a:lnTo>
                    <a:pt x="2888519" y="48837"/>
                  </a:lnTo>
                  <a:lnTo>
                    <a:pt x="2884584" y="30268"/>
                  </a:lnTo>
                  <a:close/>
                </a:path>
                <a:path w="2918459" h="483870">
                  <a:moveTo>
                    <a:pt x="2891199" y="30268"/>
                  </a:moveTo>
                  <a:lnTo>
                    <a:pt x="2884584" y="30268"/>
                  </a:lnTo>
                  <a:lnTo>
                    <a:pt x="2888519" y="48837"/>
                  </a:lnTo>
                  <a:lnTo>
                    <a:pt x="2895132" y="48837"/>
                  </a:lnTo>
                  <a:lnTo>
                    <a:pt x="2891199" y="30268"/>
                  </a:lnTo>
                  <a:close/>
                </a:path>
                <a:path w="2918459" h="483870">
                  <a:moveTo>
                    <a:pt x="2890676" y="27799"/>
                  </a:moveTo>
                  <a:lnTo>
                    <a:pt x="2843536" y="34879"/>
                  </a:lnTo>
                  <a:lnTo>
                    <a:pt x="2867702" y="42378"/>
                  </a:lnTo>
                  <a:lnTo>
                    <a:pt x="2884584" y="30268"/>
                  </a:lnTo>
                  <a:lnTo>
                    <a:pt x="2891199" y="30268"/>
                  </a:lnTo>
                  <a:lnTo>
                    <a:pt x="2890676" y="27799"/>
                  </a:lnTo>
                  <a:close/>
                </a:path>
                <a:path w="2918459" h="483870">
                  <a:moveTo>
                    <a:pt x="2806276" y="0"/>
                  </a:moveTo>
                  <a:lnTo>
                    <a:pt x="2798915" y="2898"/>
                  </a:lnTo>
                  <a:lnTo>
                    <a:pt x="2796376" y="8586"/>
                  </a:lnTo>
                  <a:lnTo>
                    <a:pt x="2793965" y="14275"/>
                  </a:lnTo>
                  <a:lnTo>
                    <a:pt x="2797392" y="20501"/>
                  </a:lnTo>
                  <a:lnTo>
                    <a:pt x="2843536" y="34879"/>
                  </a:lnTo>
                  <a:lnTo>
                    <a:pt x="2890676" y="27799"/>
                  </a:lnTo>
                  <a:lnTo>
                    <a:pt x="2895795" y="27799"/>
                  </a:lnTo>
                  <a:lnTo>
                    <a:pt x="2806276" y="0"/>
                  </a:lnTo>
                  <a:close/>
                </a:path>
              </a:pathLst>
            </a:custGeom>
            <a:solidFill>
              <a:srgbClr val="9BBA58"/>
            </a:solidFill>
          </p:spPr>
          <p:txBody>
            <a:bodyPr wrap="square" lIns="0" tIns="0" rIns="0" bIns="0" rtlCol="0"/>
            <a:lstStyle/>
            <a:p>
              <a:endParaRPr sz="1350"/>
            </a:p>
          </p:txBody>
        </p:sp>
        <p:sp>
          <p:nvSpPr>
            <p:cNvPr id="64" name="object 29">
              <a:extLst>
                <a:ext uri="{FF2B5EF4-FFF2-40B4-BE49-F238E27FC236}">
                  <a16:creationId xmlns:a16="http://schemas.microsoft.com/office/drawing/2014/main" id="{67F3077C-7ECD-E147-96B0-D882EEC78D25}"/>
                </a:ext>
              </a:extLst>
            </p:cNvPr>
            <p:cNvSpPr txBox="1"/>
            <p:nvPr/>
          </p:nvSpPr>
          <p:spPr>
            <a:xfrm>
              <a:off x="2787554" y="3651570"/>
              <a:ext cx="85725" cy="117129"/>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4</a:t>
              </a:r>
              <a:endParaRPr sz="1013">
                <a:latin typeface="Times New Roman"/>
                <a:cs typeface="Times New Roman"/>
              </a:endParaRPr>
            </a:p>
          </p:txBody>
        </p:sp>
        <p:sp>
          <p:nvSpPr>
            <p:cNvPr id="65" name="object 30">
              <a:extLst>
                <a:ext uri="{FF2B5EF4-FFF2-40B4-BE49-F238E27FC236}">
                  <a16:creationId xmlns:a16="http://schemas.microsoft.com/office/drawing/2014/main" id="{A79559C5-F555-A843-8048-301665C30E37}"/>
                </a:ext>
              </a:extLst>
            </p:cNvPr>
            <p:cNvSpPr txBox="1"/>
            <p:nvPr/>
          </p:nvSpPr>
          <p:spPr>
            <a:xfrm>
              <a:off x="3140513" y="3791642"/>
              <a:ext cx="85725" cy="117129"/>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5</a:t>
              </a:r>
              <a:endParaRPr sz="1013">
                <a:latin typeface="Times New Roman"/>
                <a:cs typeface="Times New Roman"/>
              </a:endParaRPr>
            </a:p>
          </p:txBody>
        </p:sp>
        <p:sp>
          <p:nvSpPr>
            <p:cNvPr id="66" name="object 31">
              <a:extLst>
                <a:ext uri="{FF2B5EF4-FFF2-40B4-BE49-F238E27FC236}">
                  <a16:creationId xmlns:a16="http://schemas.microsoft.com/office/drawing/2014/main" id="{5C19E8AE-A9FE-164D-B84C-35538F2B8A6E}"/>
                </a:ext>
              </a:extLst>
            </p:cNvPr>
            <p:cNvSpPr txBox="1"/>
            <p:nvPr/>
          </p:nvSpPr>
          <p:spPr>
            <a:xfrm>
              <a:off x="4980026" y="3272665"/>
              <a:ext cx="137160" cy="291490"/>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6</a:t>
              </a:r>
              <a:endParaRPr sz="1013">
                <a:latin typeface="Times New Roman"/>
                <a:cs typeface="Times New Roman"/>
              </a:endParaRPr>
            </a:p>
            <a:p>
              <a:pPr marL="50959">
                <a:spcBef>
                  <a:spcPts val="720"/>
                </a:spcBef>
              </a:pPr>
              <a:r>
                <a:rPr sz="1013" b="1" spc="90" dirty="0">
                  <a:solidFill>
                    <a:srgbClr val="4F81BC"/>
                  </a:solidFill>
                  <a:latin typeface="Times New Roman"/>
                  <a:cs typeface="Times New Roman"/>
                </a:rPr>
                <a:t>8</a:t>
              </a:r>
              <a:endParaRPr sz="1013">
                <a:latin typeface="Times New Roman"/>
                <a:cs typeface="Times New Roman"/>
              </a:endParaRPr>
            </a:p>
          </p:txBody>
        </p:sp>
        <p:sp>
          <p:nvSpPr>
            <p:cNvPr id="67" name="object 32">
              <a:extLst>
                <a:ext uri="{FF2B5EF4-FFF2-40B4-BE49-F238E27FC236}">
                  <a16:creationId xmlns:a16="http://schemas.microsoft.com/office/drawing/2014/main" id="{FBEC71F0-00FF-A740-913F-BFA2C5263A11}"/>
                </a:ext>
              </a:extLst>
            </p:cNvPr>
            <p:cNvSpPr txBox="1"/>
            <p:nvPr/>
          </p:nvSpPr>
          <p:spPr>
            <a:xfrm>
              <a:off x="4105913" y="3681516"/>
              <a:ext cx="85725" cy="117129"/>
            </a:xfrm>
            <a:prstGeom prst="rect">
              <a:avLst/>
            </a:prstGeom>
          </p:spPr>
          <p:txBody>
            <a:bodyPr vert="horz" wrap="square" lIns="0" tIns="9049" rIns="0" bIns="0" rtlCol="0">
              <a:spAutoFit/>
            </a:bodyPr>
            <a:lstStyle/>
            <a:p>
              <a:pPr>
                <a:spcBef>
                  <a:spcPts val="71"/>
                </a:spcBef>
              </a:pPr>
              <a:r>
                <a:rPr sz="1013" b="1" spc="90" dirty="0">
                  <a:solidFill>
                    <a:srgbClr val="4F81BC"/>
                  </a:solidFill>
                  <a:latin typeface="Times New Roman"/>
                  <a:cs typeface="Times New Roman"/>
                </a:rPr>
                <a:t>9</a:t>
              </a:r>
              <a:endParaRPr sz="1013">
                <a:latin typeface="Times New Roman"/>
                <a:cs typeface="Times New Roman"/>
              </a:endParaRPr>
            </a:p>
          </p:txBody>
        </p:sp>
      </p:grpSp>
    </p:spTree>
    <p:extLst>
      <p:ext uri="{BB962C8B-B14F-4D97-AF65-F5344CB8AC3E}">
        <p14:creationId xmlns:p14="http://schemas.microsoft.com/office/powerpoint/2010/main" val="11229886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H-1B REQUIREMENTS</a:t>
            </a:r>
          </a:p>
        </p:txBody>
      </p:sp>
      <p:sp>
        <p:nvSpPr>
          <p:cNvPr id="7" name="Content Placeholder 6">
            <a:extLst>
              <a:ext uri="{FF2B5EF4-FFF2-40B4-BE49-F238E27FC236}">
                <a16:creationId xmlns:a16="http://schemas.microsoft.com/office/drawing/2014/main" id="{EF615103-3BA4-9D4F-B9C9-FBBE50BD362B}"/>
              </a:ext>
            </a:extLst>
          </p:cNvPr>
          <p:cNvSpPr>
            <a:spLocks noGrp="1"/>
          </p:cNvSpPr>
          <p:nvPr>
            <p:ph idx="1"/>
          </p:nvPr>
        </p:nvSpPr>
        <p:spPr/>
        <p:txBody>
          <a:bodyPr/>
          <a:lstStyle/>
          <a:p>
            <a:pPr marL="0" indent="0">
              <a:buNone/>
            </a:pPr>
            <a:r>
              <a:rPr lang="en-US" spc="-4" dirty="0">
                <a:solidFill>
                  <a:srgbClr val="D16248"/>
                </a:solidFill>
                <a:latin typeface="Trebuchet MS" panose="020B0703020202090204" pitchFamily="34" charset="0"/>
                <a:cs typeface="Georgia"/>
              </a:rPr>
              <a:t>H-1B </a:t>
            </a:r>
            <a:r>
              <a:rPr lang="en-US" dirty="0">
                <a:solidFill>
                  <a:srgbClr val="D16248"/>
                </a:solidFill>
                <a:latin typeface="Trebuchet MS" panose="020B0703020202090204" pitchFamily="34" charset="0"/>
                <a:cs typeface="Georgia"/>
              </a:rPr>
              <a:t>nonimmigrant </a:t>
            </a:r>
            <a:r>
              <a:rPr lang="en-US" spc="-4" dirty="0">
                <a:solidFill>
                  <a:srgbClr val="D16248"/>
                </a:solidFill>
                <a:latin typeface="Trebuchet MS" panose="020B0703020202090204" pitchFamily="34" charset="0"/>
                <a:cs typeface="Georgia"/>
              </a:rPr>
              <a:t>classification</a:t>
            </a:r>
            <a:r>
              <a:rPr lang="en-US" spc="-8" dirty="0">
                <a:solidFill>
                  <a:srgbClr val="D16248"/>
                </a:solidFill>
                <a:latin typeface="Trebuchet MS" panose="020B0703020202090204" pitchFamily="34" charset="0"/>
                <a:cs typeface="Georgia"/>
              </a:rPr>
              <a:t> </a:t>
            </a:r>
            <a:r>
              <a:rPr lang="en-US" spc="-4" dirty="0">
                <a:latin typeface="Trebuchet MS" panose="020B0703020202090204" pitchFamily="34" charset="0"/>
                <a:cs typeface="Georgia"/>
              </a:rPr>
              <a:t>requires:</a:t>
            </a:r>
            <a:endParaRPr lang="en-US" dirty="0">
              <a:latin typeface="Trebuchet MS" panose="020B0703020202090204" pitchFamily="34" charset="0"/>
              <a:cs typeface="Georgia"/>
            </a:endParaRPr>
          </a:p>
          <a:p>
            <a:pPr marL="224314" indent="-215265">
              <a:buFont typeface="Arial"/>
              <a:buChar char="•"/>
              <a:tabLst>
                <a:tab pos="224314" algn="l"/>
                <a:tab pos="224790" algn="l"/>
              </a:tabLst>
            </a:pPr>
            <a:r>
              <a:rPr lang="en-US" spc="-4" dirty="0">
                <a:latin typeface="Trebuchet MS" panose="020B0703020202090204" pitchFamily="34" charset="0"/>
                <a:cs typeface="Georgia"/>
              </a:rPr>
              <a:t>The employer </a:t>
            </a:r>
            <a:r>
              <a:rPr lang="en-US" dirty="0">
                <a:latin typeface="Trebuchet MS" panose="020B0703020202090204" pitchFamily="34" charset="0"/>
                <a:cs typeface="Georgia"/>
              </a:rPr>
              <a:t>is a real, </a:t>
            </a:r>
            <a:r>
              <a:rPr lang="en-US" spc="-4" dirty="0">
                <a:latin typeface="Trebuchet MS" panose="020B0703020202090204" pitchFamily="34" charset="0"/>
                <a:cs typeface="Georgia"/>
              </a:rPr>
              <a:t>active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operating</a:t>
            </a:r>
            <a:r>
              <a:rPr lang="en-US" spc="-11" dirty="0">
                <a:latin typeface="Trebuchet MS" panose="020B0703020202090204" pitchFamily="34" charset="0"/>
                <a:cs typeface="Georgia"/>
              </a:rPr>
              <a:t> </a:t>
            </a:r>
            <a:r>
              <a:rPr lang="en-US" dirty="0">
                <a:latin typeface="Trebuchet MS" panose="020B0703020202090204" pitchFamily="34" charset="0"/>
                <a:cs typeface="Georgia"/>
              </a:rPr>
              <a:t>entity</a:t>
            </a:r>
          </a:p>
          <a:p>
            <a:pPr marL="224314" indent="-215265">
              <a:buFont typeface="Arial"/>
              <a:buChar char="•"/>
              <a:tabLst>
                <a:tab pos="224314" algn="l"/>
                <a:tab pos="224790" algn="l"/>
              </a:tabLst>
            </a:pPr>
            <a:r>
              <a:rPr lang="en-US" spc="-4" dirty="0">
                <a:latin typeface="Trebuchet MS" panose="020B0703020202090204" pitchFamily="34" charset="0"/>
                <a:cs typeface="Georgia"/>
              </a:rPr>
              <a:t>The occupation </a:t>
            </a:r>
            <a:r>
              <a:rPr lang="en-US" dirty="0">
                <a:latin typeface="Trebuchet MS" panose="020B0703020202090204" pitchFamily="34" charset="0"/>
                <a:cs typeface="Georgia"/>
              </a:rPr>
              <a:t>is a </a:t>
            </a:r>
            <a:r>
              <a:rPr lang="en-US" dirty="0">
                <a:solidFill>
                  <a:srgbClr val="D16248"/>
                </a:solidFill>
                <a:latin typeface="Trebuchet MS" panose="020B0703020202090204" pitchFamily="34" charset="0"/>
                <a:cs typeface="Georgia"/>
              </a:rPr>
              <a:t>specialty occupation</a:t>
            </a:r>
            <a:r>
              <a:rPr lang="en-US" dirty="0">
                <a:latin typeface="Trebuchet MS" panose="020B0703020202090204" pitchFamily="34" charset="0"/>
                <a:cs typeface="Georgia"/>
              </a:rPr>
              <a:t>, </a:t>
            </a:r>
            <a:r>
              <a:rPr lang="en-US" spc="-4" dirty="0">
                <a:latin typeface="Trebuchet MS" panose="020B0703020202090204" pitchFamily="34" charset="0"/>
                <a:cs typeface="Georgia"/>
              </a:rPr>
              <a:t>requiring </a:t>
            </a:r>
            <a:r>
              <a:rPr lang="en-US" dirty="0">
                <a:latin typeface="Trebuchet MS" panose="020B0703020202090204" pitchFamily="34" charset="0"/>
                <a:cs typeface="Georgia"/>
              </a:rPr>
              <a:t>at least a </a:t>
            </a:r>
            <a:r>
              <a:rPr lang="en-US" spc="-4" dirty="0">
                <a:latin typeface="Trebuchet MS" panose="020B0703020202090204" pitchFamily="34" charset="0"/>
                <a:cs typeface="Georgia"/>
              </a:rPr>
              <a:t>baccalaureate </a:t>
            </a:r>
            <a:r>
              <a:rPr lang="en-US" dirty="0">
                <a:latin typeface="Trebuchet MS" panose="020B0703020202090204" pitchFamily="34" charset="0"/>
                <a:cs typeface="Georgia"/>
              </a:rPr>
              <a:t>level education</a:t>
            </a:r>
            <a:r>
              <a:rPr lang="en-US" spc="-4" dirty="0">
                <a:latin typeface="Trebuchet MS" panose="020B0703020202090204" pitchFamily="34" charset="0"/>
                <a:cs typeface="Georgia"/>
              </a:rPr>
              <a:t> or</a:t>
            </a:r>
            <a:r>
              <a:rPr lang="en-US" dirty="0">
                <a:latin typeface="Trebuchet MS" panose="020B0703020202090204" pitchFamily="34" charset="0"/>
                <a:cs typeface="Georgia"/>
              </a:rPr>
              <a:t> </a:t>
            </a:r>
            <a:r>
              <a:rPr lang="en-US" spc="-4" dirty="0">
                <a:latin typeface="Trebuchet MS" panose="020B0703020202090204" pitchFamily="34" charset="0"/>
                <a:cs typeface="Georgia"/>
              </a:rPr>
              <a:t>higher</a:t>
            </a:r>
            <a:endParaRPr lang="en-US" dirty="0">
              <a:latin typeface="Trebuchet MS" panose="020B0703020202090204" pitchFamily="34" charset="0"/>
              <a:cs typeface="Georgia"/>
            </a:endParaRPr>
          </a:p>
          <a:p>
            <a:pPr marL="224314" indent="-215265">
              <a:buFont typeface="Arial"/>
              <a:buChar char="•"/>
              <a:tabLst>
                <a:tab pos="224314" algn="l"/>
                <a:tab pos="224790" algn="l"/>
              </a:tabLst>
            </a:pPr>
            <a:r>
              <a:rPr lang="en-US" spc="-4" dirty="0">
                <a:latin typeface="Trebuchet MS" panose="020B0703020202090204" pitchFamily="34" charset="0"/>
                <a:cs typeface="Georgia"/>
              </a:rPr>
              <a:t>The proposed employee </a:t>
            </a:r>
            <a:r>
              <a:rPr lang="en-US" dirty="0">
                <a:latin typeface="Trebuchet MS" panose="020B0703020202090204" pitchFamily="34" charset="0"/>
                <a:cs typeface="Georgia"/>
              </a:rPr>
              <a:t>is </a:t>
            </a:r>
            <a:r>
              <a:rPr lang="en-US" spc="-4" dirty="0">
                <a:latin typeface="Trebuchet MS" panose="020B0703020202090204" pitchFamily="34" charset="0"/>
                <a:cs typeface="Georgia"/>
              </a:rPr>
              <a:t>qualified for the specialty occupation,</a:t>
            </a:r>
            <a:r>
              <a:rPr lang="en-US" spc="-34" dirty="0">
                <a:latin typeface="Trebuchet MS" panose="020B0703020202090204" pitchFamily="34" charset="0"/>
                <a:cs typeface="Georgia"/>
              </a:rPr>
              <a:t> </a:t>
            </a:r>
            <a:r>
              <a:rPr lang="en-US" dirty="0">
                <a:latin typeface="Trebuchet MS" panose="020B0703020202090204" pitchFamily="34" charset="0"/>
                <a:cs typeface="Georgia"/>
              </a:rPr>
              <a:t>and</a:t>
            </a:r>
          </a:p>
          <a:p>
            <a:pPr marL="224314" indent="-215265">
              <a:spcBef>
                <a:spcPts val="4"/>
              </a:spcBef>
              <a:buFont typeface="Arial"/>
              <a:buChar char="•"/>
              <a:tabLst>
                <a:tab pos="224314" algn="l"/>
                <a:tab pos="224790" algn="l"/>
              </a:tabLst>
            </a:pPr>
            <a:r>
              <a:rPr lang="en-US" dirty="0">
                <a:latin typeface="Trebuchet MS" panose="020B0703020202090204" pitchFamily="34" charset="0"/>
                <a:cs typeface="Georgia"/>
              </a:rPr>
              <a:t>The </a:t>
            </a:r>
            <a:r>
              <a:rPr lang="en-US" spc="-4" dirty="0">
                <a:latin typeface="Trebuchet MS" panose="020B0703020202090204" pitchFamily="34" charset="0"/>
                <a:cs typeface="Georgia"/>
              </a:rPr>
              <a:t>wage paid </a:t>
            </a:r>
            <a:r>
              <a:rPr lang="en-US" dirty="0">
                <a:latin typeface="Trebuchet MS" panose="020B0703020202090204" pitchFamily="34" charset="0"/>
                <a:cs typeface="Georgia"/>
              </a:rPr>
              <a:t>to </a:t>
            </a:r>
            <a:r>
              <a:rPr lang="en-US" spc="-4" dirty="0">
                <a:latin typeface="Trebuchet MS" panose="020B0703020202090204" pitchFamily="34" charset="0"/>
                <a:cs typeface="Georgia"/>
              </a:rPr>
              <a:t>the employee </a:t>
            </a:r>
            <a:r>
              <a:rPr lang="en-US" dirty="0">
                <a:latin typeface="Trebuchet MS" panose="020B0703020202090204" pitchFamily="34" charset="0"/>
                <a:cs typeface="Georgia"/>
              </a:rPr>
              <a:t>is one </a:t>
            </a:r>
            <a:r>
              <a:rPr lang="en-US" spc="-4" dirty="0">
                <a:latin typeface="Trebuchet MS" panose="020B0703020202090204" pitchFamily="34" charset="0"/>
                <a:cs typeface="Georgia"/>
              </a:rPr>
              <a:t>hundred percent </a:t>
            </a:r>
            <a:r>
              <a:rPr lang="en-US" dirty="0">
                <a:latin typeface="Trebuchet MS" panose="020B0703020202090204" pitchFamily="34" charset="0"/>
                <a:cs typeface="Georgia"/>
              </a:rPr>
              <a:t>of </a:t>
            </a:r>
            <a:r>
              <a:rPr lang="en-US" spc="-4" dirty="0">
                <a:latin typeface="Trebuchet MS" panose="020B0703020202090204" pitchFamily="34" charset="0"/>
                <a:cs typeface="Georgia"/>
              </a:rPr>
              <a:t>the </a:t>
            </a:r>
            <a:r>
              <a:rPr lang="en-US" spc="-4" dirty="0">
                <a:solidFill>
                  <a:srgbClr val="D16248"/>
                </a:solidFill>
                <a:latin typeface="Trebuchet MS" panose="020B0703020202090204" pitchFamily="34" charset="0"/>
                <a:cs typeface="Georgia"/>
              </a:rPr>
              <a:t>prevailing wage </a:t>
            </a:r>
            <a:r>
              <a:rPr lang="en-US" dirty="0">
                <a:latin typeface="Trebuchet MS" panose="020B0703020202090204" pitchFamily="34" charset="0"/>
                <a:cs typeface="Georgia"/>
              </a:rPr>
              <a:t>or </a:t>
            </a:r>
            <a:r>
              <a:rPr lang="en-US" spc="-4" dirty="0">
                <a:latin typeface="Trebuchet MS" panose="020B0703020202090204" pitchFamily="34" charset="0"/>
                <a:cs typeface="Georgia"/>
              </a:rPr>
              <a:t>the</a:t>
            </a:r>
            <a:r>
              <a:rPr lang="en-US" spc="-23" dirty="0">
                <a:latin typeface="Trebuchet MS" panose="020B0703020202090204" pitchFamily="34" charset="0"/>
                <a:cs typeface="Georgia"/>
              </a:rPr>
              <a:t> </a:t>
            </a:r>
            <a:r>
              <a:rPr lang="en-US" spc="-4" dirty="0">
                <a:solidFill>
                  <a:srgbClr val="D16248"/>
                </a:solidFill>
                <a:latin typeface="Trebuchet MS" panose="020B0703020202090204" pitchFamily="34" charset="0"/>
                <a:cs typeface="Georgia"/>
              </a:rPr>
              <a:t>actual</a:t>
            </a:r>
            <a:r>
              <a:rPr lang="en-US" dirty="0">
                <a:latin typeface="Trebuchet MS" panose="020B0703020202090204" pitchFamily="34" charset="0"/>
                <a:cs typeface="Georgia"/>
              </a:rPr>
              <a:t> </a:t>
            </a:r>
            <a:r>
              <a:rPr lang="en-US" spc="-4" dirty="0">
                <a:solidFill>
                  <a:srgbClr val="D16248"/>
                </a:solidFill>
                <a:latin typeface="Trebuchet MS" panose="020B0703020202090204" pitchFamily="34" charset="0"/>
                <a:cs typeface="Georgia"/>
              </a:rPr>
              <a:t>wage</a:t>
            </a:r>
            <a:r>
              <a:rPr lang="en-US" spc="-4" dirty="0">
                <a:latin typeface="Trebuchet MS" panose="020B0703020202090204" pitchFamily="34" charset="0"/>
                <a:cs typeface="Georgia"/>
              </a:rPr>
              <a:t>, </a:t>
            </a:r>
            <a:r>
              <a:rPr lang="en-US" dirty="0">
                <a:latin typeface="Trebuchet MS" panose="020B0703020202090204" pitchFamily="34" charset="0"/>
                <a:cs typeface="Georgia"/>
              </a:rPr>
              <a:t>whichever is</a:t>
            </a:r>
            <a:r>
              <a:rPr lang="en-US" spc="-15" dirty="0">
                <a:latin typeface="Trebuchet MS" panose="020B0703020202090204" pitchFamily="34" charset="0"/>
                <a:cs typeface="Georgia"/>
              </a:rPr>
              <a:t> </a:t>
            </a:r>
            <a:r>
              <a:rPr lang="en-US" dirty="0">
                <a:latin typeface="Trebuchet MS" panose="020B0703020202090204" pitchFamily="34" charset="0"/>
                <a:cs typeface="Georgia"/>
              </a:rPr>
              <a:t>higher</a:t>
            </a:r>
          </a:p>
          <a:p>
            <a:pPr marL="0" indent="0">
              <a:buNone/>
            </a:pPr>
            <a:endParaRPr lang="en-US" dirty="0"/>
          </a:p>
        </p:txBody>
      </p:sp>
    </p:spTree>
    <p:extLst>
      <p:ext uri="{BB962C8B-B14F-4D97-AF65-F5344CB8AC3E}">
        <p14:creationId xmlns:p14="http://schemas.microsoft.com/office/powerpoint/2010/main" val="15336586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LABOR CONDITION APPLICATION (LCA) REQUIREMENT</a:t>
            </a:r>
          </a:p>
        </p:txBody>
      </p:sp>
      <p:sp>
        <p:nvSpPr>
          <p:cNvPr id="8" name="Content Placeholder 7">
            <a:extLst>
              <a:ext uri="{FF2B5EF4-FFF2-40B4-BE49-F238E27FC236}">
                <a16:creationId xmlns:a16="http://schemas.microsoft.com/office/drawing/2014/main" id="{73058D74-6E58-EC47-80CF-56DEF759FBF2}"/>
              </a:ext>
            </a:extLst>
          </p:cNvPr>
          <p:cNvSpPr>
            <a:spLocks noGrp="1"/>
          </p:cNvSpPr>
          <p:nvPr>
            <p:ph idx="1"/>
          </p:nvPr>
        </p:nvSpPr>
        <p:spPr/>
        <p:txBody>
          <a:bodyPr/>
          <a:lstStyle/>
          <a:p>
            <a:pPr marL="0" indent="0">
              <a:spcBef>
                <a:spcPts val="79"/>
              </a:spcBef>
              <a:buNone/>
            </a:pPr>
            <a:r>
              <a:rPr lang="en-US" spc="-4" dirty="0">
                <a:latin typeface="Trebuchet MS" panose="020B0703020202090204" pitchFamily="34" charset="0"/>
                <a:cs typeface="Georgia"/>
              </a:rPr>
              <a:t>The </a:t>
            </a:r>
            <a:r>
              <a:rPr lang="en-US" dirty="0">
                <a:solidFill>
                  <a:srgbClr val="D16248"/>
                </a:solidFill>
                <a:latin typeface="Trebuchet MS" panose="020B0703020202090204" pitchFamily="34" charset="0"/>
                <a:cs typeface="Georgia"/>
              </a:rPr>
              <a:t>Department of </a:t>
            </a:r>
            <a:r>
              <a:rPr lang="en-US" spc="-4" dirty="0">
                <a:solidFill>
                  <a:srgbClr val="D16248"/>
                </a:solidFill>
                <a:latin typeface="Trebuchet MS" panose="020B0703020202090204" pitchFamily="34" charset="0"/>
                <a:cs typeface="Georgia"/>
              </a:rPr>
              <a:t>Labor</a:t>
            </a:r>
            <a:r>
              <a:rPr lang="en-US" spc="-19" dirty="0">
                <a:solidFill>
                  <a:srgbClr val="D16248"/>
                </a:solidFill>
                <a:latin typeface="Trebuchet MS" panose="020B0703020202090204" pitchFamily="34" charset="0"/>
                <a:cs typeface="Georgia"/>
              </a:rPr>
              <a:t> </a:t>
            </a:r>
            <a:r>
              <a:rPr lang="en-US" dirty="0">
                <a:solidFill>
                  <a:srgbClr val="D16248"/>
                </a:solidFill>
                <a:latin typeface="Trebuchet MS" panose="020B0703020202090204" pitchFamily="34" charset="0"/>
                <a:cs typeface="Georgia"/>
              </a:rPr>
              <a:t>(DOL)</a:t>
            </a:r>
            <a:endParaRPr lang="en-US" dirty="0">
              <a:latin typeface="Trebuchet MS" panose="020B0703020202090204" pitchFamily="34" charset="0"/>
              <a:cs typeface="Georgia"/>
            </a:endParaRPr>
          </a:p>
          <a:p>
            <a:pPr marL="266700" indent="-257175">
              <a:buFont typeface="Arial"/>
              <a:buChar char="•"/>
              <a:tabLst>
                <a:tab pos="266224" algn="l"/>
                <a:tab pos="266700" algn="l"/>
              </a:tabLst>
            </a:pPr>
            <a:r>
              <a:rPr lang="en-US" dirty="0">
                <a:latin typeface="Trebuchet MS" panose="020B0703020202090204" pitchFamily="34" charset="0"/>
                <a:cs typeface="Georgia"/>
              </a:rPr>
              <a:t>Seeks </a:t>
            </a:r>
            <a:r>
              <a:rPr lang="en-US" spc="-4" dirty="0">
                <a:latin typeface="Trebuchet MS" panose="020B0703020202090204" pitchFamily="34" charset="0"/>
                <a:cs typeface="Georgia"/>
              </a:rPr>
              <a:t>to protect </a:t>
            </a:r>
            <a:r>
              <a:rPr lang="en-US" dirty="0">
                <a:latin typeface="Trebuchet MS" panose="020B0703020202090204" pitchFamily="34" charset="0"/>
                <a:cs typeface="Georgia"/>
              </a:rPr>
              <a:t>jobs </a:t>
            </a:r>
            <a:r>
              <a:rPr lang="en-US" spc="-4" dirty="0">
                <a:latin typeface="Trebuchet MS" panose="020B0703020202090204" pitchFamily="34" charset="0"/>
                <a:cs typeface="Georgia"/>
              </a:rPr>
              <a:t>of U.S. workers from </a:t>
            </a:r>
            <a:r>
              <a:rPr lang="en-US" dirty="0">
                <a:latin typeface="Trebuchet MS" panose="020B0703020202090204" pitchFamily="34" charset="0"/>
                <a:cs typeface="Georgia"/>
              </a:rPr>
              <a:t>undue</a:t>
            </a:r>
            <a:r>
              <a:rPr lang="en-US" spc="-34" dirty="0">
                <a:latin typeface="Trebuchet MS" panose="020B0703020202090204" pitchFamily="34" charset="0"/>
                <a:cs typeface="Georgia"/>
              </a:rPr>
              <a:t> </a:t>
            </a:r>
            <a:r>
              <a:rPr lang="en-US" spc="-4" dirty="0">
                <a:latin typeface="Trebuchet MS" panose="020B0703020202090204" pitchFamily="34" charset="0"/>
                <a:cs typeface="Georgia"/>
              </a:rPr>
              <a:t>displacement</a:t>
            </a:r>
            <a:endParaRPr lang="en-US" dirty="0">
              <a:latin typeface="Trebuchet MS" panose="020B0703020202090204" pitchFamily="34" charset="0"/>
              <a:cs typeface="Georgia"/>
            </a:endParaRPr>
          </a:p>
          <a:p>
            <a:pPr marL="266700" indent="-257175">
              <a:buFont typeface="Arial"/>
              <a:buChar char="•"/>
              <a:tabLst>
                <a:tab pos="266224" algn="l"/>
                <a:tab pos="266700" algn="l"/>
              </a:tabLst>
            </a:pPr>
            <a:r>
              <a:rPr lang="en-US" dirty="0">
                <a:latin typeface="Trebuchet MS" panose="020B0703020202090204" pitchFamily="34" charset="0"/>
                <a:cs typeface="Georgia"/>
              </a:rPr>
              <a:t>Ensures </a:t>
            </a:r>
            <a:r>
              <a:rPr lang="en-US" spc="-4" dirty="0">
                <a:latin typeface="Trebuchet MS" panose="020B0703020202090204" pitchFamily="34" charset="0"/>
                <a:cs typeface="Georgia"/>
              </a:rPr>
              <a:t>that foreign workers </a:t>
            </a:r>
            <a:r>
              <a:rPr lang="en-US" dirty="0">
                <a:latin typeface="Trebuchet MS" panose="020B0703020202090204" pitchFamily="34" charset="0"/>
                <a:cs typeface="Georgia"/>
              </a:rPr>
              <a:t>are not </a:t>
            </a:r>
            <a:r>
              <a:rPr lang="en-US" spc="-4" dirty="0">
                <a:latin typeface="Trebuchet MS" panose="020B0703020202090204" pitchFamily="34" charset="0"/>
                <a:cs typeface="Georgia"/>
              </a:rPr>
              <a:t>exploited by U.S. employers</a:t>
            </a:r>
            <a:r>
              <a:rPr lang="en-US" dirty="0">
                <a:latin typeface="Trebuchet MS" panose="020B0703020202090204" pitchFamily="34" charset="0"/>
                <a:cs typeface="Georgia"/>
              </a:rPr>
              <a:t>.</a:t>
            </a:r>
          </a:p>
          <a:p>
            <a:pPr>
              <a:spcBef>
                <a:spcPts val="8"/>
              </a:spcBef>
            </a:pPr>
            <a:endParaRPr lang="en-US" dirty="0">
              <a:latin typeface="Trebuchet MS" panose="020B0703020202090204" pitchFamily="34" charset="0"/>
              <a:cs typeface="Georgia"/>
            </a:endParaRPr>
          </a:p>
          <a:p>
            <a:pPr marL="0" marR="3810" indent="0">
              <a:spcBef>
                <a:spcPts val="4"/>
              </a:spcBef>
              <a:buNone/>
            </a:pPr>
            <a:r>
              <a:rPr lang="en-US" dirty="0">
                <a:latin typeface="Trebuchet MS" panose="020B0703020202090204" pitchFamily="34" charset="0"/>
                <a:cs typeface="Georgia"/>
              </a:rPr>
              <a:t>To achieve </a:t>
            </a:r>
            <a:r>
              <a:rPr lang="en-US" spc="-4" dirty="0">
                <a:latin typeface="Trebuchet MS" panose="020B0703020202090204" pitchFamily="34" charset="0"/>
                <a:cs typeface="Georgia"/>
              </a:rPr>
              <a:t>this goal, the DOL requires that </a:t>
            </a:r>
            <a:r>
              <a:rPr lang="en-US" dirty="0">
                <a:latin typeface="Trebuchet MS" panose="020B0703020202090204" pitchFamily="34" charset="0"/>
                <a:cs typeface="Georgia"/>
              </a:rPr>
              <a:t>a Labor </a:t>
            </a:r>
            <a:r>
              <a:rPr lang="en-US" spc="-4" dirty="0">
                <a:latin typeface="Trebuchet MS" panose="020B0703020202090204" pitchFamily="34" charset="0"/>
                <a:cs typeface="Georgia"/>
              </a:rPr>
              <a:t>Condition Application or </a:t>
            </a:r>
            <a:r>
              <a:rPr lang="en-US" dirty="0">
                <a:latin typeface="Trebuchet MS" panose="020B0703020202090204" pitchFamily="34" charset="0"/>
                <a:cs typeface="Georgia"/>
              </a:rPr>
              <a:t>LCA, </a:t>
            </a:r>
            <a:r>
              <a:rPr lang="en-US" spc="-4" dirty="0">
                <a:latin typeface="Trebuchet MS" panose="020B0703020202090204" pitchFamily="34" charset="0"/>
                <a:cs typeface="Georgia"/>
              </a:rPr>
              <a:t>be </a:t>
            </a:r>
            <a:r>
              <a:rPr lang="en-US" dirty="0">
                <a:latin typeface="Trebuchet MS" panose="020B0703020202090204" pitchFamily="34" charset="0"/>
                <a:cs typeface="Georgia"/>
              </a:rPr>
              <a:t>filed </a:t>
            </a:r>
            <a:r>
              <a:rPr lang="en-US" spc="-4" dirty="0">
                <a:latin typeface="Trebuchet MS" panose="020B0703020202090204" pitchFamily="34" charset="0"/>
                <a:cs typeface="Georgia"/>
              </a:rPr>
              <a:t>with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approved by the DOL before </a:t>
            </a:r>
            <a:r>
              <a:rPr lang="en-US" dirty="0">
                <a:latin typeface="Trebuchet MS" panose="020B0703020202090204" pitchFamily="34" charset="0"/>
                <a:cs typeface="Georgia"/>
              </a:rPr>
              <a:t>an H-1B </a:t>
            </a:r>
            <a:r>
              <a:rPr lang="en-US" spc="-4" dirty="0">
                <a:latin typeface="Trebuchet MS" panose="020B0703020202090204" pitchFamily="34" charset="0"/>
                <a:cs typeface="Georgia"/>
              </a:rPr>
              <a:t>petition can be submitted to </a:t>
            </a:r>
            <a:r>
              <a:rPr lang="en-US" dirty="0">
                <a:latin typeface="Trebuchet MS" panose="020B0703020202090204" pitchFamily="34" charset="0"/>
                <a:cs typeface="Georgia"/>
              </a:rPr>
              <a:t>the</a:t>
            </a:r>
            <a:r>
              <a:rPr lang="en-US" spc="11" dirty="0">
                <a:latin typeface="Trebuchet MS" panose="020B0703020202090204" pitchFamily="34" charset="0"/>
                <a:cs typeface="Georgia"/>
              </a:rPr>
              <a:t> </a:t>
            </a:r>
            <a:r>
              <a:rPr lang="en-US" spc="-4" dirty="0">
                <a:latin typeface="Trebuchet MS" panose="020B0703020202090204" pitchFamily="34" charset="0"/>
                <a:cs typeface="Georgia"/>
              </a:rPr>
              <a:t>USCIS.</a:t>
            </a:r>
            <a:endParaRPr lang="en-US" dirty="0">
              <a:latin typeface="Trebuchet MS" panose="020B0703020202090204" pitchFamily="34" charset="0"/>
              <a:cs typeface="Georgia"/>
            </a:endParaRPr>
          </a:p>
        </p:txBody>
      </p:sp>
    </p:spTree>
    <p:extLst>
      <p:ext uri="{BB962C8B-B14F-4D97-AF65-F5344CB8AC3E}">
        <p14:creationId xmlns:p14="http://schemas.microsoft.com/office/powerpoint/2010/main" val="10320476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LABOR CONDITION APPLICATION (LCA) REQUIREMENT</a:t>
            </a:r>
          </a:p>
        </p:txBody>
      </p:sp>
      <p:sp>
        <p:nvSpPr>
          <p:cNvPr id="7" name="Content Placeholder 6">
            <a:extLst>
              <a:ext uri="{FF2B5EF4-FFF2-40B4-BE49-F238E27FC236}">
                <a16:creationId xmlns:a16="http://schemas.microsoft.com/office/drawing/2014/main" id="{FDC577B6-3D46-5E41-80FE-7D80F8AA2F9F}"/>
              </a:ext>
            </a:extLst>
          </p:cNvPr>
          <p:cNvSpPr>
            <a:spLocks noGrp="1"/>
          </p:cNvSpPr>
          <p:nvPr>
            <p:ph idx="1"/>
          </p:nvPr>
        </p:nvSpPr>
        <p:spPr/>
        <p:txBody>
          <a:bodyPr/>
          <a:lstStyle/>
          <a:p>
            <a:pPr marL="0" indent="0">
              <a:buNone/>
            </a:pPr>
            <a:r>
              <a:rPr lang="en-US" sz="1600" dirty="0">
                <a:latin typeface="Trebuchet MS" panose="020B0703020202090204" pitchFamily="34" charset="0"/>
                <a:cs typeface="Georgia"/>
              </a:rPr>
              <a:t>A potential </a:t>
            </a:r>
            <a:r>
              <a:rPr lang="en-US" sz="1600" spc="-4" dirty="0">
                <a:latin typeface="Trebuchet MS" panose="020B0703020202090204" pitchFamily="34" charset="0"/>
                <a:cs typeface="Georgia"/>
              </a:rPr>
              <a:t>employer </a:t>
            </a:r>
            <a:r>
              <a:rPr lang="en-US" sz="1600" dirty="0">
                <a:latin typeface="Trebuchet MS" panose="020B0703020202090204" pitchFamily="34" charset="0"/>
                <a:cs typeface="Georgia"/>
              </a:rPr>
              <a:t>intending </a:t>
            </a:r>
            <a:r>
              <a:rPr lang="en-US" sz="1600" spc="-4" dirty="0">
                <a:latin typeface="Trebuchet MS" panose="020B0703020202090204" pitchFamily="34" charset="0"/>
                <a:cs typeface="Georgia"/>
              </a:rPr>
              <a:t>to petition for </a:t>
            </a:r>
            <a:r>
              <a:rPr lang="en-US" sz="1600" dirty="0">
                <a:latin typeface="Trebuchet MS" panose="020B0703020202090204" pitchFamily="34" charset="0"/>
                <a:cs typeface="Georgia"/>
              </a:rPr>
              <a:t>a </a:t>
            </a:r>
            <a:r>
              <a:rPr lang="en-US" sz="1600" spc="-4" dirty="0">
                <a:latin typeface="Trebuchet MS" panose="020B0703020202090204" pitchFamily="34" charset="0"/>
                <a:cs typeface="Georgia"/>
              </a:rPr>
              <a:t>foreign </a:t>
            </a:r>
            <a:r>
              <a:rPr lang="en-US" sz="1600" dirty="0">
                <a:latin typeface="Trebuchet MS" panose="020B0703020202090204" pitchFamily="34" charset="0"/>
                <a:cs typeface="Georgia"/>
              </a:rPr>
              <a:t>national must attest </a:t>
            </a:r>
            <a:r>
              <a:rPr lang="en-US" sz="1600" spc="-4" dirty="0">
                <a:latin typeface="Trebuchet MS" panose="020B0703020202090204" pitchFamily="34" charset="0"/>
                <a:cs typeface="Georgia"/>
              </a:rPr>
              <a:t>to the</a:t>
            </a:r>
            <a:r>
              <a:rPr lang="en-US" sz="1600" spc="-79" dirty="0">
                <a:latin typeface="Trebuchet MS" panose="020B0703020202090204" pitchFamily="34" charset="0"/>
                <a:cs typeface="Georgia"/>
              </a:rPr>
              <a:t> </a:t>
            </a:r>
            <a:r>
              <a:rPr lang="en-US" sz="1600" spc="-4" dirty="0">
                <a:latin typeface="Trebuchet MS" panose="020B0703020202090204" pitchFamily="34" charset="0"/>
                <a:cs typeface="Georgia"/>
              </a:rPr>
              <a:t>following:</a:t>
            </a:r>
            <a:endParaRPr lang="en-US" sz="1600" dirty="0">
              <a:latin typeface="Trebuchet MS" panose="020B0703020202090204" pitchFamily="34" charset="0"/>
              <a:cs typeface="Georgia"/>
            </a:endParaRPr>
          </a:p>
          <a:p>
            <a:pPr marL="224314" indent="-215265">
              <a:buFont typeface="Arial"/>
              <a:buChar char="•"/>
              <a:tabLst>
                <a:tab pos="224314" algn="l"/>
                <a:tab pos="224790" algn="l"/>
              </a:tabLst>
            </a:pPr>
            <a:r>
              <a:rPr lang="en-US" sz="1600" dirty="0">
                <a:latin typeface="Trebuchet MS" panose="020B0703020202090204" pitchFamily="34" charset="0"/>
                <a:cs typeface="Georgia"/>
              </a:rPr>
              <a:t>The </a:t>
            </a:r>
            <a:r>
              <a:rPr lang="en-US" sz="1600" spc="-4" dirty="0">
                <a:latin typeface="Trebuchet MS" panose="020B0703020202090204" pitchFamily="34" charset="0"/>
                <a:cs typeface="Georgia"/>
              </a:rPr>
              <a:t>wage paid </a:t>
            </a:r>
            <a:r>
              <a:rPr lang="en-US" sz="1600" dirty="0">
                <a:latin typeface="Trebuchet MS" panose="020B0703020202090204" pitchFamily="34" charset="0"/>
                <a:cs typeface="Georgia"/>
              </a:rPr>
              <a:t>to </a:t>
            </a:r>
            <a:r>
              <a:rPr lang="en-US" sz="1600" spc="-4" dirty="0">
                <a:latin typeface="Trebuchet MS" panose="020B0703020202090204" pitchFamily="34" charset="0"/>
                <a:cs typeface="Georgia"/>
              </a:rPr>
              <a:t>the </a:t>
            </a:r>
            <a:r>
              <a:rPr lang="en-US" sz="1600" dirty="0">
                <a:latin typeface="Trebuchet MS" panose="020B0703020202090204" pitchFamily="34" charset="0"/>
                <a:cs typeface="Georgia"/>
              </a:rPr>
              <a:t>H-1B </a:t>
            </a:r>
            <a:r>
              <a:rPr lang="en-US" sz="1600" spc="-4" dirty="0">
                <a:latin typeface="Trebuchet MS" panose="020B0703020202090204" pitchFamily="34" charset="0"/>
                <a:cs typeface="Georgia"/>
              </a:rPr>
              <a:t>worker will </a:t>
            </a:r>
            <a:r>
              <a:rPr lang="en-US" sz="1600" dirty="0">
                <a:latin typeface="Trebuchet MS" panose="020B0703020202090204" pitchFamily="34" charset="0"/>
                <a:cs typeface="Georgia"/>
              </a:rPr>
              <a:t>be </a:t>
            </a:r>
            <a:r>
              <a:rPr lang="en-US" sz="1600" spc="-4" dirty="0">
                <a:latin typeface="Trebuchet MS" panose="020B0703020202090204" pitchFamily="34" charset="0"/>
                <a:cs typeface="Georgia"/>
              </a:rPr>
              <a:t>the higher </a:t>
            </a:r>
            <a:r>
              <a:rPr lang="en-US" sz="1600" dirty="0">
                <a:latin typeface="Trebuchet MS" panose="020B0703020202090204" pitchFamily="34" charset="0"/>
                <a:cs typeface="Georgia"/>
              </a:rPr>
              <a:t>of the </a:t>
            </a:r>
            <a:r>
              <a:rPr lang="en-US" sz="1600" spc="-4" dirty="0">
                <a:latin typeface="Trebuchet MS" panose="020B0703020202090204" pitchFamily="34" charset="0"/>
                <a:cs typeface="Georgia"/>
              </a:rPr>
              <a:t>prevailing wage </a:t>
            </a:r>
            <a:r>
              <a:rPr lang="en-US" sz="1600" dirty="0">
                <a:latin typeface="Trebuchet MS" panose="020B0703020202090204" pitchFamily="34" charset="0"/>
                <a:cs typeface="Georgia"/>
              </a:rPr>
              <a:t>or actual</a:t>
            </a:r>
            <a:r>
              <a:rPr lang="en-US" sz="1600" spc="15" dirty="0">
                <a:latin typeface="Trebuchet MS" panose="020B0703020202090204" pitchFamily="34" charset="0"/>
                <a:cs typeface="Georgia"/>
              </a:rPr>
              <a:t> </a:t>
            </a:r>
            <a:r>
              <a:rPr lang="en-US" sz="1600" spc="-4" dirty="0">
                <a:latin typeface="Trebuchet MS" panose="020B0703020202090204" pitchFamily="34" charset="0"/>
                <a:cs typeface="Georgia"/>
              </a:rPr>
              <a:t>wage</a:t>
            </a:r>
            <a:endParaRPr lang="en-US" sz="1600" dirty="0">
              <a:latin typeface="Trebuchet MS" panose="020B0703020202090204" pitchFamily="34" charset="0"/>
              <a:cs typeface="Georgia"/>
            </a:endParaRPr>
          </a:p>
          <a:p>
            <a:pPr marL="224314" marR="670083" indent="-215265">
              <a:spcBef>
                <a:spcPts val="4"/>
              </a:spcBef>
              <a:buFont typeface="Arial"/>
              <a:buChar char="•"/>
              <a:tabLst>
                <a:tab pos="224314" algn="l"/>
                <a:tab pos="224790" algn="l"/>
              </a:tabLst>
            </a:pPr>
            <a:r>
              <a:rPr lang="en-US" sz="1600" spc="-4" dirty="0">
                <a:latin typeface="Trebuchet MS" panose="020B0703020202090204" pitchFamily="34" charset="0"/>
                <a:cs typeface="Georgia"/>
              </a:rPr>
              <a:t>The foreign </a:t>
            </a:r>
            <a:r>
              <a:rPr lang="en-US" sz="1600" dirty="0">
                <a:latin typeface="Trebuchet MS" panose="020B0703020202090204" pitchFamily="34" charset="0"/>
                <a:cs typeface="Georgia"/>
              </a:rPr>
              <a:t>national </a:t>
            </a:r>
            <a:r>
              <a:rPr lang="en-US" sz="1600" spc="-4" dirty="0">
                <a:latin typeface="Trebuchet MS" panose="020B0703020202090204" pitchFamily="34" charset="0"/>
                <a:cs typeface="Georgia"/>
              </a:rPr>
              <a:t>will </a:t>
            </a:r>
            <a:r>
              <a:rPr lang="en-US" sz="1600" dirty="0">
                <a:latin typeface="Trebuchet MS" panose="020B0703020202090204" pitchFamily="34" charset="0"/>
                <a:cs typeface="Georgia"/>
              </a:rPr>
              <a:t>be </a:t>
            </a:r>
            <a:r>
              <a:rPr lang="en-US" sz="1600" spc="-4" dirty="0">
                <a:latin typeface="Trebuchet MS" panose="020B0703020202090204" pitchFamily="34" charset="0"/>
                <a:cs typeface="Georgia"/>
              </a:rPr>
              <a:t>working </a:t>
            </a:r>
            <a:r>
              <a:rPr lang="en-US" sz="1600" dirty="0">
                <a:latin typeface="Trebuchet MS" panose="020B0703020202090204" pitchFamily="34" charset="0"/>
                <a:cs typeface="Georgia"/>
              </a:rPr>
              <a:t>under </a:t>
            </a:r>
            <a:r>
              <a:rPr lang="en-US" sz="1600" spc="-4" dirty="0">
                <a:latin typeface="Trebuchet MS" panose="020B0703020202090204" pitchFamily="34" charset="0"/>
                <a:cs typeface="Georgia"/>
              </a:rPr>
              <a:t>conditions which do </a:t>
            </a:r>
            <a:r>
              <a:rPr lang="en-US" sz="1600" dirty="0">
                <a:latin typeface="Trebuchet MS" panose="020B0703020202090204" pitchFamily="34" charset="0"/>
                <a:cs typeface="Georgia"/>
              </a:rPr>
              <a:t>not adversely </a:t>
            </a:r>
            <a:r>
              <a:rPr lang="en-US" sz="1600" spc="-4" dirty="0">
                <a:latin typeface="Trebuchet MS" panose="020B0703020202090204" pitchFamily="34" charset="0"/>
                <a:cs typeface="Georgia"/>
              </a:rPr>
              <a:t>affect the working conditions of similarly </a:t>
            </a:r>
            <a:r>
              <a:rPr lang="en-US" sz="1600" dirty="0">
                <a:latin typeface="Trebuchet MS" panose="020B0703020202090204" pitchFamily="34" charset="0"/>
                <a:cs typeface="Georgia"/>
              </a:rPr>
              <a:t>employed</a:t>
            </a:r>
            <a:r>
              <a:rPr lang="en-US" sz="1600" spc="15" dirty="0">
                <a:latin typeface="Trebuchet MS" panose="020B0703020202090204" pitchFamily="34" charset="0"/>
                <a:cs typeface="Georgia"/>
              </a:rPr>
              <a:t> </a:t>
            </a:r>
            <a:r>
              <a:rPr lang="en-US" sz="1600" spc="-4" dirty="0">
                <a:latin typeface="Trebuchet MS" panose="020B0703020202090204" pitchFamily="34" charset="0"/>
                <a:cs typeface="Georgia"/>
              </a:rPr>
              <a:t>workers</a:t>
            </a:r>
            <a:endParaRPr lang="en-US" sz="1600" dirty="0">
              <a:latin typeface="Trebuchet MS" panose="020B0703020202090204" pitchFamily="34" charset="0"/>
              <a:cs typeface="Georgia"/>
            </a:endParaRPr>
          </a:p>
          <a:p>
            <a:pPr marL="224314" indent="-215265">
              <a:buFont typeface="Arial"/>
              <a:buChar char="•"/>
              <a:tabLst>
                <a:tab pos="224314" algn="l"/>
                <a:tab pos="224790" algn="l"/>
              </a:tabLst>
            </a:pPr>
            <a:r>
              <a:rPr lang="en-US" sz="1600" spc="-4" dirty="0">
                <a:latin typeface="Trebuchet MS" panose="020B0703020202090204" pitchFamily="34" charset="0"/>
                <a:cs typeface="Georgia"/>
              </a:rPr>
              <a:t>There </a:t>
            </a:r>
            <a:r>
              <a:rPr lang="en-US" sz="1600" dirty="0">
                <a:latin typeface="Trebuchet MS" panose="020B0703020202090204" pitchFamily="34" charset="0"/>
                <a:cs typeface="Georgia"/>
              </a:rPr>
              <a:t>is no </a:t>
            </a:r>
            <a:r>
              <a:rPr lang="en-US" sz="1600" spc="-4" dirty="0">
                <a:latin typeface="Trebuchet MS" panose="020B0703020202090204" pitchFamily="34" charset="0"/>
                <a:cs typeface="Georgia"/>
              </a:rPr>
              <a:t>current strike or lockout </a:t>
            </a:r>
            <a:r>
              <a:rPr lang="en-US" sz="1600" dirty="0">
                <a:latin typeface="Trebuchet MS" panose="020B0703020202090204" pitchFamily="34" charset="0"/>
                <a:cs typeface="Georgia"/>
              </a:rPr>
              <a:t>as a result </a:t>
            </a:r>
            <a:r>
              <a:rPr lang="en-US" sz="1600" spc="-4" dirty="0">
                <a:latin typeface="Trebuchet MS" panose="020B0703020202090204" pitchFamily="34" charset="0"/>
                <a:cs typeface="Georgia"/>
              </a:rPr>
              <a:t>of </a:t>
            </a:r>
            <a:r>
              <a:rPr lang="en-US" sz="1600" dirty="0">
                <a:latin typeface="Trebuchet MS" panose="020B0703020202090204" pitchFamily="34" charset="0"/>
                <a:cs typeface="Georgia"/>
              </a:rPr>
              <a:t>a labor </a:t>
            </a:r>
            <a:r>
              <a:rPr lang="en-US" sz="1600" spc="-4" dirty="0">
                <a:latin typeface="Trebuchet MS" panose="020B0703020202090204" pitchFamily="34" charset="0"/>
                <a:cs typeface="Georgia"/>
              </a:rPr>
              <a:t>dispute </a:t>
            </a:r>
            <a:r>
              <a:rPr lang="en-US" sz="1600" dirty="0">
                <a:latin typeface="Trebuchet MS" panose="020B0703020202090204" pitchFamily="34" charset="0"/>
                <a:cs typeface="Georgia"/>
              </a:rPr>
              <a:t>in </a:t>
            </a:r>
            <a:r>
              <a:rPr lang="en-US" sz="1600" spc="-4" dirty="0">
                <a:latin typeface="Trebuchet MS" panose="020B0703020202090204" pitchFamily="34" charset="0"/>
                <a:cs typeface="Georgia"/>
              </a:rPr>
              <a:t>that</a:t>
            </a:r>
            <a:r>
              <a:rPr lang="en-US" sz="1600" spc="34" dirty="0">
                <a:latin typeface="Trebuchet MS" panose="020B0703020202090204" pitchFamily="34" charset="0"/>
                <a:cs typeface="Georgia"/>
              </a:rPr>
              <a:t> </a:t>
            </a:r>
            <a:r>
              <a:rPr lang="en-US" sz="1600" spc="-4" dirty="0">
                <a:latin typeface="Trebuchet MS" panose="020B0703020202090204" pitchFamily="34" charset="0"/>
                <a:cs typeface="Georgia"/>
              </a:rPr>
              <a:t>occupational classification</a:t>
            </a:r>
            <a:r>
              <a:rPr lang="en-US" sz="1600" spc="4" dirty="0">
                <a:latin typeface="Trebuchet MS" panose="020B0703020202090204" pitchFamily="34" charset="0"/>
                <a:cs typeface="Georgia"/>
              </a:rPr>
              <a:t> </a:t>
            </a:r>
            <a:r>
              <a:rPr lang="en-US" sz="1600" dirty="0">
                <a:latin typeface="Trebuchet MS" panose="020B0703020202090204" pitchFamily="34" charset="0"/>
                <a:cs typeface="Georgia"/>
              </a:rPr>
              <a:t>and</a:t>
            </a:r>
          </a:p>
          <a:p>
            <a:pPr marL="224314" marR="3810" indent="-215265">
              <a:buFont typeface="Arial"/>
              <a:buChar char="•"/>
              <a:tabLst>
                <a:tab pos="224314" algn="l"/>
                <a:tab pos="224790" algn="l"/>
              </a:tabLst>
            </a:pPr>
            <a:r>
              <a:rPr lang="en-US" sz="1600" spc="-4" dirty="0">
                <a:latin typeface="Trebuchet MS" panose="020B0703020202090204" pitchFamily="34" charset="0"/>
                <a:cs typeface="Georgia"/>
              </a:rPr>
              <a:t>The employer has provided </a:t>
            </a:r>
            <a:r>
              <a:rPr lang="en-US" sz="1600" dirty="0">
                <a:latin typeface="Trebuchet MS" panose="020B0703020202090204" pitchFamily="34" charset="0"/>
                <a:cs typeface="Georgia"/>
              </a:rPr>
              <a:t>notice </a:t>
            </a:r>
            <a:r>
              <a:rPr lang="en-US" sz="1600" spc="-4" dirty="0">
                <a:latin typeface="Trebuchet MS" panose="020B0703020202090204" pitchFamily="34" charset="0"/>
                <a:cs typeface="Georgia"/>
              </a:rPr>
              <a:t>of </a:t>
            </a:r>
            <a:r>
              <a:rPr lang="en-US" sz="1600" dirty="0">
                <a:latin typeface="Trebuchet MS" panose="020B0703020202090204" pitchFamily="34" charset="0"/>
                <a:cs typeface="Georgia"/>
              </a:rPr>
              <a:t>the </a:t>
            </a:r>
            <a:r>
              <a:rPr lang="en-US" sz="1600" spc="-4" dirty="0">
                <a:latin typeface="Trebuchet MS" panose="020B0703020202090204" pitchFamily="34" charset="0"/>
                <a:cs typeface="Georgia"/>
              </a:rPr>
              <a:t>filing of the </a:t>
            </a:r>
            <a:r>
              <a:rPr lang="en-US" sz="1600" dirty="0">
                <a:latin typeface="Trebuchet MS" panose="020B0703020202090204" pitchFamily="34" charset="0"/>
                <a:cs typeface="Georgia"/>
              </a:rPr>
              <a:t>LCA </a:t>
            </a:r>
            <a:r>
              <a:rPr lang="en-US" sz="1600" spc="-4" dirty="0">
                <a:latin typeface="Trebuchet MS" panose="020B0703020202090204" pitchFamily="34" charset="0"/>
                <a:cs typeface="Georgia"/>
              </a:rPr>
              <a:t>to the bargaining </a:t>
            </a:r>
            <a:r>
              <a:rPr lang="en-US" sz="1600" dirty="0">
                <a:latin typeface="Trebuchet MS" panose="020B0703020202090204" pitchFamily="34" charset="0"/>
                <a:cs typeface="Georgia"/>
              </a:rPr>
              <a:t>representative </a:t>
            </a:r>
            <a:r>
              <a:rPr lang="en-US" sz="1600" spc="-4" dirty="0">
                <a:latin typeface="Trebuchet MS" panose="020B0703020202090204" pitchFamily="34" charset="0"/>
                <a:cs typeface="Georgia"/>
              </a:rPr>
              <a:t>of the employer’s employees </a:t>
            </a:r>
            <a:r>
              <a:rPr lang="en-US" sz="1600" dirty="0">
                <a:latin typeface="Trebuchet MS" panose="020B0703020202090204" pitchFamily="34" charset="0"/>
                <a:cs typeface="Georgia"/>
              </a:rPr>
              <a:t>in </a:t>
            </a:r>
            <a:r>
              <a:rPr lang="en-US" sz="1600" spc="-4" dirty="0">
                <a:latin typeface="Trebuchet MS" panose="020B0703020202090204" pitchFamily="34" charset="0"/>
                <a:cs typeface="Georgia"/>
              </a:rPr>
              <a:t>the occupation classification </a:t>
            </a:r>
            <a:r>
              <a:rPr lang="en-US" sz="1600" dirty="0">
                <a:latin typeface="Trebuchet MS" panose="020B0703020202090204" pitchFamily="34" charset="0"/>
                <a:cs typeface="Georgia"/>
              </a:rPr>
              <a:t>in </a:t>
            </a:r>
            <a:r>
              <a:rPr lang="en-US" sz="1600" spc="-4" dirty="0">
                <a:latin typeface="Trebuchet MS" panose="020B0703020202090204" pitchFamily="34" charset="0"/>
                <a:cs typeface="Georgia"/>
              </a:rPr>
              <a:t>which </a:t>
            </a:r>
            <a:r>
              <a:rPr lang="en-US" sz="1600" dirty="0">
                <a:latin typeface="Trebuchet MS" panose="020B0703020202090204" pitchFamily="34" charset="0"/>
                <a:cs typeface="Georgia"/>
              </a:rPr>
              <a:t>the </a:t>
            </a:r>
            <a:r>
              <a:rPr lang="en-US" sz="1600" spc="4" dirty="0">
                <a:latin typeface="Trebuchet MS" panose="020B0703020202090204" pitchFamily="34" charset="0"/>
                <a:cs typeface="Georgia"/>
              </a:rPr>
              <a:t>H-1B </a:t>
            </a:r>
            <a:r>
              <a:rPr lang="en-US" sz="1600" dirty="0">
                <a:latin typeface="Trebuchet MS" panose="020B0703020202090204" pitchFamily="34" charset="0"/>
                <a:cs typeface="Georgia"/>
              </a:rPr>
              <a:t>nonimmigrant </a:t>
            </a:r>
            <a:r>
              <a:rPr lang="en-US" sz="1600" spc="-4" dirty="0">
                <a:latin typeface="Trebuchet MS" panose="020B0703020202090204" pitchFamily="34" charset="0"/>
                <a:cs typeface="Georgia"/>
              </a:rPr>
              <a:t>will be employed, or, </a:t>
            </a:r>
            <a:r>
              <a:rPr lang="en-US" sz="1600" dirty="0">
                <a:latin typeface="Trebuchet MS" panose="020B0703020202090204" pitchFamily="34" charset="0"/>
                <a:cs typeface="Georgia"/>
              </a:rPr>
              <a:t>if </a:t>
            </a:r>
            <a:r>
              <a:rPr lang="en-US" sz="1600" spc="-4" dirty="0">
                <a:latin typeface="Trebuchet MS" panose="020B0703020202090204" pitchFamily="34" charset="0"/>
                <a:cs typeface="Georgia"/>
              </a:rPr>
              <a:t>there </a:t>
            </a:r>
            <a:r>
              <a:rPr lang="en-US" sz="1600" dirty="0">
                <a:latin typeface="Trebuchet MS" panose="020B0703020202090204" pitchFamily="34" charset="0"/>
                <a:cs typeface="Georgia"/>
              </a:rPr>
              <a:t>is no </a:t>
            </a:r>
            <a:r>
              <a:rPr lang="en-US" sz="1600" spc="-4" dirty="0">
                <a:latin typeface="Trebuchet MS" panose="020B0703020202090204" pitchFamily="34" charset="0"/>
                <a:cs typeface="Georgia"/>
              </a:rPr>
              <a:t>bargaining representative, has posted </a:t>
            </a:r>
            <a:r>
              <a:rPr lang="en-US" sz="1600" dirty="0">
                <a:latin typeface="Trebuchet MS" panose="020B0703020202090204" pitchFamily="34" charset="0"/>
                <a:cs typeface="Georgia"/>
              </a:rPr>
              <a:t>notice </a:t>
            </a:r>
            <a:r>
              <a:rPr lang="en-US" sz="1600" spc="-4" dirty="0">
                <a:latin typeface="Trebuchet MS" panose="020B0703020202090204" pitchFamily="34" charset="0"/>
                <a:cs typeface="Georgia"/>
              </a:rPr>
              <a:t>of filing </a:t>
            </a:r>
            <a:r>
              <a:rPr lang="en-US" sz="1600" dirty="0">
                <a:latin typeface="Trebuchet MS" panose="020B0703020202090204" pitchFamily="34" charset="0"/>
                <a:cs typeface="Georgia"/>
              </a:rPr>
              <a:t>in </a:t>
            </a:r>
            <a:r>
              <a:rPr lang="en-US" sz="1600" spc="-4" dirty="0">
                <a:latin typeface="Trebuchet MS" panose="020B0703020202090204" pitchFamily="34" charset="0"/>
                <a:cs typeface="Georgia"/>
              </a:rPr>
              <a:t>the employer’s location where the foreign </a:t>
            </a:r>
            <a:r>
              <a:rPr lang="en-US" sz="1600" dirty="0">
                <a:latin typeface="Trebuchet MS" panose="020B0703020202090204" pitchFamily="34" charset="0"/>
                <a:cs typeface="Georgia"/>
              </a:rPr>
              <a:t>national </a:t>
            </a:r>
            <a:r>
              <a:rPr lang="en-US" sz="1600" spc="-4" dirty="0">
                <a:latin typeface="Trebuchet MS" panose="020B0703020202090204" pitchFamily="34" charset="0"/>
                <a:cs typeface="Georgia"/>
              </a:rPr>
              <a:t>will </a:t>
            </a:r>
            <a:r>
              <a:rPr lang="en-US" sz="1600" dirty="0">
                <a:latin typeface="Trebuchet MS" panose="020B0703020202090204" pitchFamily="34" charset="0"/>
                <a:cs typeface="Georgia"/>
              </a:rPr>
              <a:t>be</a:t>
            </a:r>
            <a:r>
              <a:rPr lang="en-US" sz="1600" spc="-34" dirty="0">
                <a:latin typeface="Trebuchet MS" panose="020B0703020202090204" pitchFamily="34" charset="0"/>
                <a:cs typeface="Georgia"/>
              </a:rPr>
              <a:t> </a:t>
            </a:r>
            <a:r>
              <a:rPr lang="en-US" sz="1600" spc="-4" dirty="0">
                <a:latin typeface="Trebuchet MS" panose="020B0703020202090204" pitchFamily="34" charset="0"/>
                <a:cs typeface="Georgia"/>
              </a:rPr>
              <a:t>employed</a:t>
            </a:r>
            <a:endParaRPr lang="en-US" sz="1600" dirty="0">
              <a:latin typeface="Trebuchet MS" panose="020B0703020202090204" pitchFamily="34" charset="0"/>
              <a:cs typeface="Georgia"/>
            </a:endParaRPr>
          </a:p>
        </p:txBody>
      </p:sp>
    </p:spTree>
    <p:extLst>
      <p:ext uri="{BB962C8B-B14F-4D97-AF65-F5344CB8AC3E}">
        <p14:creationId xmlns:p14="http://schemas.microsoft.com/office/powerpoint/2010/main" val="24480503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ACTUAL AND</a:t>
            </a:r>
            <a:br>
              <a:rPr lang="en-US" dirty="0"/>
            </a:br>
            <a:r>
              <a:rPr lang="en-US" dirty="0"/>
              <a:t>PREVAILING WAGE</a:t>
            </a:r>
          </a:p>
        </p:txBody>
      </p:sp>
      <p:sp>
        <p:nvSpPr>
          <p:cNvPr id="8" name="Content Placeholder 7">
            <a:extLst>
              <a:ext uri="{FF2B5EF4-FFF2-40B4-BE49-F238E27FC236}">
                <a16:creationId xmlns:a16="http://schemas.microsoft.com/office/drawing/2014/main" id="{C5E86F27-2AA4-E743-A3EA-44D2D14902B9}"/>
              </a:ext>
            </a:extLst>
          </p:cNvPr>
          <p:cNvSpPr>
            <a:spLocks noGrp="1"/>
          </p:cNvSpPr>
          <p:nvPr>
            <p:ph idx="1"/>
          </p:nvPr>
        </p:nvSpPr>
        <p:spPr/>
        <p:txBody>
          <a:bodyPr/>
          <a:lstStyle/>
          <a:p>
            <a:pPr marL="0" indent="0">
              <a:spcBef>
                <a:spcPts val="79"/>
              </a:spcBef>
              <a:buNone/>
            </a:pPr>
            <a:r>
              <a:rPr lang="en-US" dirty="0">
                <a:latin typeface="Trebuchet MS" panose="020B0703020202090204" pitchFamily="34" charset="0"/>
                <a:cs typeface="Georgia"/>
              </a:rPr>
              <a:t>As </a:t>
            </a:r>
            <a:r>
              <a:rPr lang="en-US" spc="-4" dirty="0">
                <a:latin typeface="Trebuchet MS" panose="020B0703020202090204" pitchFamily="34" charset="0"/>
                <a:cs typeface="Georgia"/>
              </a:rPr>
              <a:t>part of the </a:t>
            </a:r>
            <a:r>
              <a:rPr lang="en-US" dirty="0">
                <a:latin typeface="Trebuchet MS" panose="020B0703020202090204" pitchFamily="34" charset="0"/>
                <a:cs typeface="Georgia"/>
              </a:rPr>
              <a:t>LCA, </a:t>
            </a:r>
            <a:r>
              <a:rPr lang="en-US" spc="-4" dirty="0">
                <a:latin typeface="Trebuchet MS" panose="020B0703020202090204" pitchFamily="34" charset="0"/>
                <a:cs typeface="Georgia"/>
              </a:rPr>
              <a:t>the </a:t>
            </a:r>
            <a:r>
              <a:rPr lang="en-US" dirty="0">
                <a:latin typeface="Trebuchet MS" panose="020B0703020202090204" pitchFamily="34" charset="0"/>
                <a:cs typeface="Georgia"/>
              </a:rPr>
              <a:t>petitioner must attest </a:t>
            </a:r>
            <a:r>
              <a:rPr lang="en-US" spc="-4" dirty="0">
                <a:latin typeface="Trebuchet MS" panose="020B0703020202090204" pitchFamily="34" charset="0"/>
                <a:cs typeface="Georgia"/>
              </a:rPr>
              <a:t>that </a:t>
            </a:r>
            <a:r>
              <a:rPr lang="en-US" dirty="0">
                <a:latin typeface="Trebuchet MS" panose="020B0703020202090204" pitchFamily="34" charset="0"/>
                <a:cs typeface="Georgia"/>
              </a:rPr>
              <a:t>it is </a:t>
            </a:r>
            <a:r>
              <a:rPr lang="en-US" spc="-4" dirty="0">
                <a:latin typeface="Trebuchet MS" panose="020B0703020202090204" pitchFamily="34" charset="0"/>
                <a:cs typeface="Georgia"/>
              </a:rPr>
              <a:t>paying the foreign worker the required</a:t>
            </a:r>
            <a:r>
              <a:rPr lang="en-US" dirty="0">
                <a:latin typeface="Trebuchet MS" panose="020B0703020202090204" pitchFamily="34" charset="0"/>
                <a:cs typeface="Georgia"/>
              </a:rPr>
              <a:t> </a:t>
            </a:r>
            <a:r>
              <a:rPr lang="en-US" spc="-4" dirty="0">
                <a:latin typeface="Trebuchet MS" panose="020B0703020202090204" pitchFamily="34" charset="0"/>
                <a:cs typeface="Georgia"/>
              </a:rPr>
              <a:t>wage </a:t>
            </a:r>
            <a:r>
              <a:rPr lang="en-US" dirty="0">
                <a:latin typeface="Trebuchet MS" panose="020B0703020202090204" pitchFamily="34" charset="0"/>
                <a:cs typeface="Georgia"/>
              </a:rPr>
              <a:t>rate.</a:t>
            </a:r>
          </a:p>
          <a:p>
            <a:pPr>
              <a:spcBef>
                <a:spcPts val="11"/>
              </a:spcBef>
            </a:pPr>
            <a:endParaRPr lang="en-US" dirty="0">
              <a:latin typeface="Trebuchet MS" panose="020B0703020202090204" pitchFamily="34" charset="0"/>
              <a:cs typeface="Georgia"/>
            </a:endParaRPr>
          </a:p>
          <a:p>
            <a:pPr marL="0" indent="0">
              <a:buNone/>
            </a:pPr>
            <a:r>
              <a:rPr lang="en-US" spc="-4" dirty="0">
                <a:latin typeface="Trebuchet MS" panose="020B0703020202090204" pitchFamily="34" charset="0"/>
                <a:cs typeface="Georgia"/>
              </a:rPr>
              <a:t>The wage paid to the </a:t>
            </a:r>
            <a:r>
              <a:rPr lang="en-US" dirty="0">
                <a:latin typeface="Trebuchet MS" panose="020B0703020202090204" pitchFamily="34" charset="0"/>
                <a:cs typeface="Georgia"/>
              </a:rPr>
              <a:t>H-1B </a:t>
            </a:r>
            <a:r>
              <a:rPr lang="en-US" spc="-4" dirty="0">
                <a:latin typeface="Trebuchet MS" panose="020B0703020202090204" pitchFamily="34" charset="0"/>
                <a:cs typeface="Georgia"/>
              </a:rPr>
              <a:t>beneficiary </a:t>
            </a:r>
            <a:r>
              <a:rPr lang="en-US" dirty="0">
                <a:latin typeface="Trebuchet MS" panose="020B0703020202090204" pitchFamily="34" charset="0"/>
                <a:cs typeface="Georgia"/>
              </a:rPr>
              <a:t>must </a:t>
            </a:r>
            <a:r>
              <a:rPr lang="en-US" spc="-4" dirty="0">
                <a:latin typeface="Trebuchet MS" panose="020B0703020202090204" pitchFamily="34" charset="0"/>
                <a:cs typeface="Georgia"/>
              </a:rPr>
              <a:t>be the higher</a:t>
            </a:r>
            <a:r>
              <a:rPr lang="en-US" spc="-19" dirty="0">
                <a:latin typeface="Trebuchet MS" panose="020B0703020202090204" pitchFamily="34" charset="0"/>
                <a:cs typeface="Georgia"/>
              </a:rPr>
              <a:t> </a:t>
            </a:r>
            <a:r>
              <a:rPr lang="en-US" spc="-4" dirty="0">
                <a:latin typeface="Trebuchet MS" panose="020B0703020202090204" pitchFamily="34" charset="0"/>
                <a:cs typeface="Georgia"/>
              </a:rPr>
              <a:t>of:</a:t>
            </a:r>
            <a:endParaRPr lang="en-US" dirty="0">
              <a:latin typeface="Trebuchet MS" panose="020B0703020202090204" pitchFamily="34" charset="0"/>
              <a:cs typeface="Georgia"/>
            </a:endParaRPr>
          </a:p>
          <a:p>
            <a:pPr>
              <a:spcBef>
                <a:spcPts val="8"/>
              </a:spcBef>
            </a:pPr>
            <a:endParaRPr lang="en-US" dirty="0">
              <a:latin typeface="Trebuchet MS" panose="020B0703020202090204" pitchFamily="34" charset="0"/>
              <a:cs typeface="Georgia"/>
            </a:endParaRPr>
          </a:p>
          <a:p>
            <a:pPr marL="310038" indent="-300990">
              <a:spcBef>
                <a:spcPts val="4"/>
              </a:spcBef>
              <a:buAutoNum type="romanLcPeriod"/>
              <a:tabLst>
                <a:tab pos="310038" algn="l"/>
                <a:tab pos="310515" algn="l"/>
              </a:tabLst>
            </a:pPr>
            <a:r>
              <a:rPr lang="en-US" dirty="0">
                <a:latin typeface="Trebuchet MS" panose="020B0703020202090204" pitchFamily="34" charset="0"/>
                <a:cs typeface="Georgia"/>
              </a:rPr>
              <a:t>The </a:t>
            </a:r>
            <a:r>
              <a:rPr lang="en-US" dirty="0">
                <a:solidFill>
                  <a:srgbClr val="D16248"/>
                </a:solidFill>
                <a:latin typeface="Trebuchet MS" panose="020B0703020202090204" pitchFamily="34" charset="0"/>
                <a:cs typeface="Georgia"/>
              </a:rPr>
              <a:t>actual wage </a:t>
            </a:r>
            <a:r>
              <a:rPr lang="en-US" spc="-4" dirty="0">
                <a:latin typeface="Trebuchet MS" panose="020B0703020202090204" pitchFamily="34" charset="0"/>
                <a:cs typeface="Georgia"/>
              </a:rPr>
              <a:t>paid </a:t>
            </a:r>
            <a:r>
              <a:rPr lang="en-US" dirty="0">
                <a:latin typeface="Trebuchet MS" panose="020B0703020202090204" pitchFamily="34" charset="0"/>
                <a:cs typeface="Georgia"/>
              </a:rPr>
              <a:t>by </a:t>
            </a:r>
            <a:r>
              <a:rPr lang="en-US" spc="-4" dirty="0">
                <a:latin typeface="Trebuchet MS" panose="020B0703020202090204" pitchFamily="34" charset="0"/>
                <a:cs typeface="Georgia"/>
              </a:rPr>
              <a:t>the employer </a:t>
            </a:r>
            <a:r>
              <a:rPr lang="en-US" dirty="0">
                <a:latin typeface="Trebuchet MS" panose="020B0703020202090204" pitchFamily="34" charset="0"/>
                <a:cs typeface="Georgia"/>
              </a:rPr>
              <a:t>to </a:t>
            </a:r>
            <a:r>
              <a:rPr lang="en-US" spc="-4" dirty="0">
                <a:latin typeface="Trebuchet MS" panose="020B0703020202090204" pitchFamily="34" charset="0"/>
                <a:cs typeface="Georgia"/>
              </a:rPr>
              <a:t>employees with </a:t>
            </a:r>
            <a:r>
              <a:rPr lang="en-US" dirty="0">
                <a:latin typeface="Trebuchet MS" panose="020B0703020202090204" pitchFamily="34" charset="0"/>
                <a:cs typeface="Georgia"/>
              </a:rPr>
              <a:t>similar </a:t>
            </a:r>
            <a:r>
              <a:rPr lang="en-US" spc="-4" dirty="0">
                <a:latin typeface="Trebuchet MS" panose="020B0703020202090204" pitchFamily="34" charset="0"/>
                <a:cs typeface="Georgia"/>
              </a:rPr>
              <a:t>experience </a:t>
            </a:r>
            <a:r>
              <a:rPr lang="en-US" dirty="0">
                <a:latin typeface="Trebuchet MS" panose="020B0703020202090204" pitchFamily="34" charset="0"/>
                <a:cs typeface="Georgia"/>
              </a:rPr>
              <a:t>and</a:t>
            </a:r>
            <a:r>
              <a:rPr lang="en-US" spc="15" dirty="0">
                <a:latin typeface="Trebuchet MS" panose="020B0703020202090204" pitchFamily="34" charset="0"/>
                <a:cs typeface="Georgia"/>
              </a:rPr>
              <a:t> </a:t>
            </a:r>
            <a:r>
              <a:rPr lang="en-US" spc="-4" dirty="0">
                <a:latin typeface="Trebuchet MS" panose="020B0703020202090204" pitchFamily="34" charset="0"/>
                <a:cs typeface="Georgia"/>
              </a:rPr>
              <a:t>qualifications</a:t>
            </a:r>
            <a:r>
              <a:rPr lang="en-US" dirty="0">
                <a:latin typeface="Trebuchet MS" panose="020B0703020202090204" pitchFamily="34" charset="0"/>
                <a:cs typeface="Georgia"/>
              </a:rPr>
              <a:t> </a:t>
            </a:r>
            <a:r>
              <a:rPr lang="en-US" spc="-4" dirty="0">
                <a:latin typeface="Trebuchet MS" panose="020B0703020202090204" pitchFamily="34" charset="0"/>
                <a:cs typeface="Georgia"/>
              </a:rPr>
              <a:t>within the occupation;</a:t>
            </a:r>
            <a:r>
              <a:rPr lang="en-US" spc="-23" dirty="0">
                <a:latin typeface="Trebuchet MS" panose="020B0703020202090204" pitchFamily="34" charset="0"/>
                <a:cs typeface="Georgia"/>
              </a:rPr>
              <a:t> </a:t>
            </a:r>
            <a:r>
              <a:rPr lang="en-US" spc="-4" dirty="0">
                <a:latin typeface="Trebuchet MS" panose="020B0703020202090204" pitchFamily="34" charset="0"/>
                <a:cs typeface="Georgia"/>
              </a:rPr>
              <a:t>or</a:t>
            </a:r>
            <a:endParaRPr lang="en-US" dirty="0">
              <a:latin typeface="Trebuchet MS" panose="020B0703020202090204" pitchFamily="34" charset="0"/>
              <a:cs typeface="Georgia"/>
            </a:endParaRPr>
          </a:p>
          <a:p>
            <a:pPr marL="310038" indent="-300990">
              <a:buAutoNum type="romanLcPeriod" startAt="2"/>
              <a:tabLst>
                <a:tab pos="310038" algn="l"/>
                <a:tab pos="310515" algn="l"/>
              </a:tabLst>
            </a:pPr>
            <a:r>
              <a:rPr lang="en-US" spc="-4" dirty="0">
                <a:latin typeface="Trebuchet MS" panose="020B0703020202090204" pitchFamily="34" charset="0"/>
                <a:cs typeface="Georgia"/>
              </a:rPr>
              <a:t>The </a:t>
            </a:r>
            <a:r>
              <a:rPr lang="en-US" spc="-4" dirty="0">
                <a:solidFill>
                  <a:srgbClr val="D16248"/>
                </a:solidFill>
                <a:latin typeface="Trebuchet MS" panose="020B0703020202090204" pitchFamily="34" charset="0"/>
                <a:cs typeface="Georgia"/>
              </a:rPr>
              <a:t>prevailing wage </a:t>
            </a:r>
            <a:r>
              <a:rPr lang="en-US" spc="-4" dirty="0">
                <a:latin typeface="Trebuchet MS" panose="020B0703020202090204" pitchFamily="34" charset="0"/>
                <a:cs typeface="Georgia"/>
              </a:rPr>
              <a:t>for the employee’s occupation </a:t>
            </a:r>
            <a:r>
              <a:rPr lang="en-US" dirty="0">
                <a:latin typeface="Trebuchet MS" panose="020B0703020202090204" pitchFamily="34" charset="0"/>
                <a:cs typeface="Georgia"/>
              </a:rPr>
              <a:t>in the </a:t>
            </a:r>
            <a:r>
              <a:rPr lang="en-US" spc="-4" dirty="0">
                <a:latin typeface="Trebuchet MS" panose="020B0703020202090204" pitchFamily="34" charset="0"/>
                <a:cs typeface="Georgia"/>
              </a:rPr>
              <a:t>geographic</a:t>
            </a:r>
            <a:r>
              <a:rPr lang="en-US" spc="-41" dirty="0">
                <a:latin typeface="Trebuchet MS" panose="020B0703020202090204" pitchFamily="34" charset="0"/>
                <a:cs typeface="Georgia"/>
              </a:rPr>
              <a:t> </a:t>
            </a:r>
            <a:r>
              <a:rPr lang="en-US" spc="-4" dirty="0">
                <a:latin typeface="Trebuchet MS" panose="020B0703020202090204" pitchFamily="34" charset="0"/>
                <a:cs typeface="Georgia"/>
              </a:rPr>
              <a:t>area.</a:t>
            </a:r>
            <a:endParaRPr lang="en-US" dirty="0">
              <a:latin typeface="Trebuchet MS" panose="020B0703020202090204" pitchFamily="34" charset="0"/>
              <a:cs typeface="Georgia"/>
            </a:endParaRPr>
          </a:p>
        </p:txBody>
      </p:sp>
    </p:spTree>
    <p:extLst>
      <p:ext uri="{BB962C8B-B14F-4D97-AF65-F5344CB8AC3E}">
        <p14:creationId xmlns:p14="http://schemas.microsoft.com/office/powerpoint/2010/main" val="2423449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title"/>
          </p:nvPr>
        </p:nvSpPr>
        <p:spPr/>
        <p:txBody>
          <a:bodyPr/>
          <a:lstStyle/>
          <a:p>
            <a:r>
              <a:rPr lang="en-US" dirty="0"/>
              <a:t>PETITIONERS AND BENEFICIARIES</a:t>
            </a:r>
          </a:p>
        </p:txBody>
      </p:sp>
      <p:sp>
        <p:nvSpPr>
          <p:cNvPr id="14" name="Content Placeholder 13">
            <a:extLst>
              <a:ext uri="{FF2B5EF4-FFF2-40B4-BE49-F238E27FC236}">
                <a16:creationId xmlns:a16="http://schemas.microsoft.com/office/drawing/2014/main" id="{1153B877-D0A1-CC4A-9D97-76235982FD15}"/>
              </a:ext>
            </a:extLst>
          </p:cNvPr>
          <p:cNvSpPr>
            <a:spLocks noGrp="1"/>
          </p:cNvSpPr>
          <p:nvPr>
            <p:ph idx="1"/>
          </p:nvPr>
        </p:nvSpPr>
        <p:spPr/>
        <p:txBody>
          <a:bodyPr>
            <a:normAutofit fontScale="92500" lnSpcReduction="20000"/>
          </a:bodyPr>
          <a:lstStyle/>
          <a:p>
            <a:pPr marL="0" indent="0">
              <a:buNone/>
            </a:pPr>
            <a:r>
              <a:rPr lang="en-US" sz="1600" dirty="0"/>
              <a:t>When working with an employer or petitioner, looking to sponsor a foreign national or beneficiary to work in the United States, such employers are often less concerned with the name of the visa and more focused on the following factors:</a:t>
            </a:r>
          </a:p>
          <a:p>
            <a:endParaRPr lang="en-US" sz="1600" dirty="0"/>
          </a:p>
          <a:p>
            <a:r>
              <a:rPr lang="en-US" sz="1600" b="1" dirty="0"/>
              <a:t>Cost: </a:t>
            </a:r>
            <a:r>
              <a:rPr lang="en-US" sz="1600" dirty="0"/>
              <a:t>How expensive is it going to be to obtain employment authorization?</a:t>
            </a:r>
          </a:p>
          <a:p>
            <a:r>
              <a:rPr lang="en-US" sz="1600" b="1" dirty="0"/>
              <a:t>Duration: </a:t>
            </a:r>
            <a:r>
              <a:rPr lang="en-US" sz="1600" dirty="0"/>
              <a:t>How long is the visa valid for and can it be renewed?</a:t>
            </a:r>
          </a:p>
          <a:p>
            <a:r>
              <a:rPr lang="en-US" sz="1600" b="1" dirty="0"/>
              <a:t>Delay: </a:t>
            </a:r>
            <a:r>
              <a:rPr lang="en-US" sz="1600" dirty="0"/>
              <a:t>How long is it going to take to secure employment authorization?</a:t>
            </a:r>
          </a:p>
          <a:p>
            <a:r>
              <a:rPr lang="en-US" sz="1600" b="1" dirty="0"/>
              <a:t>Ease: </a:t>
            </a:r>
            <a:r>
              <a:rPr lang="en-US" sz="1600" dirty="0"/>
              <a:t>How much effort is required on the part of the Company to secure the employment authorization?</a:t>
            </a:r>
          </a:p>
          <a:p>
            <a:r>
              <a:rPr lang="en-US" sz="1600" b="1" dirty="0"/>
              <a:t>Petitioner: </a:t>
            </a:r>
            <a:r>
              <a:rPr lang="en-US" sz="1600" dirty="0"/>
              <a:t>The entity or individual filing an immigration benefit on behalf of a foreign national</a:t>
            </a:r>
          </a:p>
          <a:p>
            <a:r>
              <a:rPr lang="en-US" sz="1600" b="1" dirty="0"/>
              <a:t>Beneficiary: </a:t>
            </a:r>
            <a:r>
              <a:rPr lang="en-US" sz="1600" dirty="0"/>
              <a:t>The foreign national who is the recipient of an immigration benefit </a:t>
            </a:r>
          </a:p>
          <a:p>
            <a:endParaRPr lang="en-US" sz="1600" dirty="0"/>
          </a:p>
        </p:txBody>
      </p:sp>
      <p:sp>
        <p:nvSpPr>
          <p:cNvPr id="7" name="object 7"/>
          <p:cNvSpPr txBox="1"/>
          <p:nvPr/>
        </p:nvSpPr>
        <p:spPr>
          <a:xfrm>
            <a:off x="6046661" y="2266189"/>
            <a:ext cx="99536" cy="193803"/>
          </a:xfrm>
          <a:prstGeom prst="rect">
            <a:avLst/>
          </a:prstGeom>
        </p:spPr>
        <p:txBody>
          <a:bodyPr vert="horz" wrap="square" lIns="0" tIns="9049" rIns="0" bIns="0" rtlCol="0">
            <a:spAutoFit/>
          </a:bodyPr>
          <a:lstStyle/>
          <a:p>
            <a:pPr marL="9525">
              <a:spcBef>
                <a:spcPts val="71"/>
              </a:spcBef>
            </a:pPr>
            <a:r>
              <a:rPr sz="1200" spc="-4" dirty="0">
                <a:solidFill>
                  <a:srgbClr val="7A9799"/>
                </a:solidFill>
                <a:latin typeface="Trebuchet MS" panose="020B0703020202090204" pitchFamily="34" charset="0"/>
                <a:cs typeface="Georgia"/>
              </a:rPr>
              <a:t>5</a:t>
            </a:r>
            <a:endParaRPr sz="1200" dirty="0">
              <a:latin typeface="Trebuchet MS" panose="020B0703020202090204" pitchFamily="34" charset="0"/>
              <a:cs typeface="Georgia"/>
            </a:endParaRPr>
          </a:p>
        </p:txBody>
      </p:sp>
    </p:spTree>
    <p:extLst>
      <p:ext uri="{BB962C8B-B14F-4D97-AF65-F5344CB8AC3E}">
        <p14:creationId xmlns:p14="http://schemas.microsoft.com/office/powerpoint/2010/main" val="707215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ACTUAL AND</a:t>
            </a:r>
            <a:br>
              <a:rPr lang="en-US" dirty="0"/>
            </a:br>
            <a:r>
              <a:rPr lang="en-US" dirty="0"/>
              <a:t>PREVAILING WAGE</a:t>
            </a:r>
          </a:p>
        </p:txBody>
      </p:sp>
      <p:sp>
        <p:nvSpPr>
          <p:cNvPr id="8" name="Content Placeholder 7">
            <a:extLst>
              <a:ext uri="{FF2B5EF4-FFF2-40B4-BE49-F238E27FC236}">
                <a16:creationId xmlns:a16="http://schemas.microsoft.com/office/drawing/2014/main" id="{D0C2EDFE-5711-6848-B557-6A02A0187E3B}"/>
              </a:ext>
            </a:extLst>
          </p:cNvPr>
          <p:cNvSpPr>
            <a:spLocks noGrp="1"/>
          </p:cNvSpPr>
          <p:nvPr>
            <p:ph idx="1"/>
          </p:nvPr>
        </p:nvSpPr>
        <p:spPr/>
        <p:txBody>
          <a:bodyPr/>
          <a:lstStyle/>
          <a:p>
            <a:pPr marL="0" marR="178118" indent="0">
              <a:spcBef>
                <a:spcPts val="79"/>
              </a:spcBef>
              <a:buNone/>
              <a:tabLst>
                <a:tab pos="1400175" algn="l"/>
                <a:tab pos="2213610" algn="l"/>
              </a:tabLst>
            </a:pPr>
            <a:r>
              <a:rPr lang="en-US" b="1" spc="-4" dirty="0">
                <a:latin typeface="Trebuchet MS" panose="020B0703020202090204" pitchFamily="34" charset="0"/>
                <a:cs typeface="Georgia"/>
              </a:rPr>
              <a:t>Actual</a:t>
            </a:r>
            <a:r>
              <a:rPr lang="en-US" b="1" dirty="0">
                <a:latin typeface="Trebuchet MS" panose="020B0703020202090204" pitchFamily="34" charset="0"/>
                <a:cs typeface="Georgia"/>
              </a:rPr>
              <a:t> </a:t>
            </a:r>
            <a:r>
              <a:rPr lang="en-US" b="1" spc="-4" dirty="0">
                <a:latin typeface="Trebuchet MS" panose="020B0703020202090204" pitchFamily="34" charset="0"/>
                <a:cs typeface="Georgia"/>
              </a:rPr>
              <a:t>Wage: </a:t>
            </a:r>
            <a:r>
              <a:rPr lang="en-US" dirty="0">
                <a:latin typeface="Trebuchet MS" panose="020B0703020202090204" pitchFamily="34" charset="0"/>
                <a:cs typeface="Georgia"/>
              </a:rPr>
              <a:t>Where </a:t>
            </a:r>
            <a:r>
              <a:rPr lang="en-US" spc="-4" dirty="0">
                <a:latin typeface="Trebuchet MS" panose="020B0703020202090204" pitchFamily="34" charset="0"/>
                <a:cs typeface="Georgia"/>
              </a:rPr>
              <a:t>there are other employees within the company </a:t>
            </a:r>
            <a:r>
              <a:rPr lang="en-US" dirty="0">
                <a:latin typeface="Trebuchet MS" panose="020B0703020202090204" pitchFamily="34" charset="0"/>
                <a:cs typeface="Georgia"/>
              </a:rPr>
              <a:t>with </a:t>
            </a:r>
            <a:r>
              <a:rPr lang="en-US" spc="-4" dirty="0">
                <a:latin typeface="Trebuchet MS" panose="020B0703020202090204" pitchFamily="34" charset="0"/>
                <a:cs typeface="Georgia"/>
              </a:rPr>
              <a:t>“substantially similar experience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qualifications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specific employment </a:t>
            </a:r>
            <a:r>
              <a:rPr lang="en-US" dirty="0">
                <a:latin typeface="Trebuchet MS" panose="020B0703020202090204" pitchFamily="34" charset="0"/>
                <a:cs typeface="Georgia"/>
              </a:rPr>
              <a:t>in </a:t>
            </a:r>
            <a:r>
              <a:rPr lang="en-US" spc="-4" dirty="0">
                <a:latin typeface="Trebuchet MS" panose="020B0703020202090204" pitchFamily="34" charset="0"/>
                <a:cs typeface="Georgia"/>
              </a:rPr>
              <a:t>question”, the </a:t>
            </a:r>
            <a:r>
              <a:rPr lang="en-US" dirty="0">
                <a:latin typeface="Trebuchet MS" panose="020B0703020202090204" pitchFamily="34" charset="0"/>
                <a:cs typeface="Georgia"/>
              </a:rPr>
              <a:t>actual wage is </a:t>
            </a:r>
            <a:r>
              <a:rPr lang="en-US" spc="-4" dirty="0">
                <a:latin typeface="Trebuchet MS" panose="020B0703020202090204" pitchFamily="34" charset="0"/>
                <a:cs typeface="Georgia"/>
              </a:rPr>
              <a:t>the wage paid to</a:t>
            </a:r>
            <a:r>
              <a:rPr lang="en-US" spc="26" dirty="0">
                <a:latin typeface="Trebuchet MS" panose="020B0703020202090204" pitchFamily="34" charset="0"/>
                <a:cs typeface="Georgia"/>
              </a:rPr>
              <a:t> </a:t>
            </a:r>
            <a:r>
              <a:rPr lang="en-US" spc="-4" dirty="0">
                <a:latin typeface="Trebuchet MS" panose="020B0703020202090204" pitchFamily="34" charset="0"/>
                <a:cs typeface="Georgia"/>
              </a:rPr>
              <a:t>those</a:t>
            </a:r>
            <a:r>
              <a:rPr lang="en-US" spc="4" dirty="0">
                <a:latin typeface="Trebuchet MS" panose="020B0703020202090204" pitchFamily="34" charset="0"/>
                <a:cs typeface="Georgia"/>
              </a:rPr>
              <a:t> </a:t>
            </a:r>
            <a:r>
              <a:rPr lang="en-US" spc="-4" dirty="0">
                <a:latin typeface="Trebuchet MS" panose="020B0703020202090204" pitchFamily="34" charset="0"/>
                <a:cs typeface="Georgia"/>
              </a:rPr>
              <a:t>employees.	</a:t>
            </a:r>
            <a:r>
              <a:rPr lang="en-US" dirty="0">
                <a:latin typeface="Trebuchet MS" panose="020B0703020202090204" pitchFamily="34" charset="0"/>
                <a:cs typeface="Georgia"/>
              </a:rPr>
              <a:t>If no </a:t>
            </a:r>
            <a:r>
              <a:rPr lang="en-US" spc="-4" dirty="0">
                <a:latin typeface="Trebuchet MS" panose="020B0703020202090204" pitchFamily="34" charset="0"/>
                <a:cs typeface="Georgia"/>
              </a:rPr>
              <a:t>such employees exist </a:t>
            </a:r>
            <a:r>
              <a:rPr lang="en-US" dirty="0">
                <a:latin typeface="Trebuchet MS" panose="020B0703020202090204" pitchFamily="34" charset="0"/>
                <a:cs typeface="Georgia"/>
              </a:rPr>
              <a:t>at </a:t>
            </a:r>
            <a:r>
              <a:rPr lang="en-US" spc="-4" dirty="0">
                <a:latin typeface="Trebuchet MS" panose="020B0703020202090204" pitchFamily="34" charset="0"/>
                <a:cs typeface="Georgia"/>
              </a:rPr>
              <a:t>that particular location, then the </a:t>
            </a:r>
            <a:r>
              <a:rPr lang="en-US" dirty="0">
                <a:latin typeface="Trebuchet MS" panose="020B0703020202090204" pitchFamily="34" charset="0"/>
                <a:cs typeface="Georgia"/>
              </a:rPr>
              <a:t>actual </a:t>
            </a:r>
            <a:r>
              <a:rPr lang="en-US" spc="-4" dirty="0">
                <a:latin typeface="Trebuchet MS" panose="020B0703020202090204" pitchFamily="34" charset="0"/>
                <a:cs typeface="Georgia"/>
              </a:rPr>
              <a:t>wage </a:t>
            </a:r>
            <a:r>
              <a:rPr lang="en-US" dirty="0">
                <a:latin typeface="Trebuchet MS" panose="020B0703020202090204" pitchFamily="34" charset="0"/>
                <a:cs typeface="Georgia"/>
              </a:rPr>
              <a:t>is </a:t>
            </a:r>
            <a:r>
              <a:rPr lang="en-US" spc="-4" dirty="0">
                <a:latin typeface="Trebuchet MS" panose="020B0703020202090204" pitchFamily="34" charset="0"/>
                <a:cs typeface="Georgia"/>
              </a:rPr>
              <a:t>simply the wage paid to the </a:t>
            </a:r>
            <a:r>
              <a:rPr lang="en-US" dirty="0">
                <a:latin typeface="Trebuchet MS" panose="020B0703020202090204" pitchFamily="34" charset="0"/>
                <a:cs typeface="Georgia"/>
              </a:rPr>
              <a:t>H-1B visa</a:t>
            </a:r>
            <a:r>
              <a:rPr lang="en-US" spc="-8" dirty="0">
                <a:latin typeface="Trebuchet MS" panose="020B0703020202090204" pitchFamily="34" charset="0"/>
                <a:cs typeface="Georgia"/>
              </a:rPr>
              <a:t> </a:t>
            </a:r>
            <a:r>
              <a:rPr lang="en-US" spc="-4" dirty="0">
                <a:latin typeface="Trebuchet MS" panose="020B0703020202090204" pitchFamily="34" charset="0"/>
                <a:cs typeface="Georgia"/>
              </a:rPr>
              <a:t>holder.</a:t>
            </a:r>
            <a:endParaRPr lang="en-US" dirty="0">
              <a:latin typeface="Trebuchet MS" panose="020B0703020202090204" pitchFamily="34" charset="0"/>
              <a:cs typeface="Georgia"/>
            </a:endParaRPr>
          </a:p>
          <a:p>
            <a:pPr>
              <a:spcBef>
                <a:spcPts val="8"/>
              </a:spcBef>
            </a:pPr>
            <a:endParaRPr lang="en-US" dirty="0">
              <a:latin typeface="Trebuchet MS" panose="020B0703020202090204" pitchFamily="34" charset="0"/>
              <a:cs typeface="Georgia"/>
            </a:endParaRPr>
          </a:p>
          <a:p>
            <a:pPr marL="0" marR="3810" indent="0">
              <a:spcBef>
                <a:spcPts val="4"/>
              </a:spcBef>
              <a:buNone/>
            </a:pPr>
            <a:r>
              <a:rPr lang="en-US" b="1" spc="-4" dirty="0">
                <a:latin typeface="Trebuchet MS" panose="020B0703020202090204" pitchFamily="34" charset="0"/>
                <a:cs typeface="Georgia"/>
              </a:rPr>
              <a:t>Prevailing Wage: </a:t>
            </a:r>
            <a:r>
              <a:rPr lang="en-US" spc="-4" dirty="0">
                <a:latin typeface="Trebuchet MS" panose="020B0703020202090204" pitchFamily="34" charset="0"/>
                <a:cs typeface="Georgia"/>
              </a:rPr>
              <a:t>The prevailing wage </a:t>
            </a:r>
            <a:r>
              <a:rPr lang="en-US" dirty="0">
                <a:latin typeface="Trebuchet MS" panose="020B0703020202090204" pitchFamily="34" charset="0"/>
                <a:cs typeface="Georgia"/>
              </a:rPr>
              <a:t>is </a:t>
            </a:r>
            <a:r>
              <a:rPr lang="en-US" spc="-4" dirty="0">
                <a:latin typeface="Trebuchet MS" panose="020B0703020202090204" pitchFamily="34" charset="0"/>
                <a:cs typeface="Georgia"/>
              </a:rPr>
              <a:t>the wage </a:t>
            </a:r>
            <a:r>
              <a:rPr lang="en-US" dirty="0">
                <a:latin typeface="Trebuchet MS" panose="020B0703020202090204" pitchFamily="34" charset="0"/>
                <a:cs typeface="Georgia"/>
              </a:rPr>
              <a:t>dictated </a:t>
            </a:r>
            <a:r>
              <a:rPr lang="en-US" spc="-4" dirty="0">
                <a:latin typeface="Trebuchet MS" panose="020B0703020202090204" pitchFamily="34" charset="0"/>
                <a:cs typeface="Georgia"/>
              </a:rPr>
              <a:t>by </a:t>
            </a:r>
            <a:r>
              <a:rPr lang="en-US" dirty="0">
                <a:latin typeface="Trebuchet MS" panose="020B0703020202090204" pitchFamily="34" charset="0"/>
                <a:cs typeface="Georgia"/>
              </a:rPr>
              <a:t>a </a:t>
            </a:r>
            <a:r>
              <a:rPr lang="en-US" spc="-4" dirty="0">
                <a:latin typeface="Trebuchet MS" panose="020B0703020202090204" pitchFamily="34" charset="0"/>
                <a:cs typeface="Georgia"/>
              </a:rPr>
              <a:t>collective bargaining </a:t>
            </a:r>
            <a:r>
              <a:rPr lang="en-US" dirty="0">
                <a:latin typeface="Trebuchet MS" panose="020B0703020202090204" pitchFamily="34" charset="0"/>
                <a:cs typeface="Georgia"/>
              </a:rPr>
              <a:t>agreement if </a:t>
            </a:r>
            <a:r>
              <a:rPr lang="en-US" spc="-4" dirty="0">
                <a:latin typeface="Trebuchet MS" panose="020B0703020202090204" pitchFamily="34" charset="0"/>
                <a:cs typeface="Georgia"/>
              </a:rPr>
              <a:t>the position </a:t>
            </a:r>
            <a:r>
              <a:rPr lang="en-US" dirty="0">
                <a:latin typeface="Trebuchet MS" panose="020B0703020202090204" pitchFamily="34" charset="0"/>
                <a:cs typeface="Georgia"/>
              </a:rPr>
              <a:t>is </a:t>
            </a:r>
            <a:r>
              <a:rPr lang="en-US" spc="-4" dirty="0">
                <a:latin typeface="Trebuchet MS" panose="020B0703020202090204" pitchFamily="34" charset="0"/>
                <a:cs typeface="Georgia"/>
              </a:rPr>
              <a:t>unionized. </a:t>
            </a:r>
            <a:r>
              <a:rPr lang="en-US" dirty="0">
                <a:latin typeface="Trebuchet MS" panose="020B0703020202090204" pitchFamily="34" charset="0"/>
                <a:cs typeface="Georgia"/>
              </a:rPr>
              <a:t>If it is not, </a:t>
            </a:r>
            <a:r>
              <a:rPr lang="en-US" spc="-4" dirty="0">
                <a:latin typeface="Trebuchet MS" panose="020B0703020202090204" pitchFamily="34" charset="0"/>
                <a:cs typeface="Georgia"/>
              </a:rPr>
              <a:t>then the wage paid to </a:t>
            </a:r>
            <a:r>
              <a:rPr lang="en-US" dirty="0">
                <a:latin typeface="Trebuchet MS" panose="020B0703020202090204" pitchFamily="34" charset="0"/>
                <a:cs typeface="Georgia"/>
              </a:rPr>
              <a:t>all </a:t>
            </a:r>
            <a:r>
              <a:rPr lang="en-US" spc="-4" dirty="0">
                <a:latin typeface="Trebuchet MS" panose="020B0703020202090204" pitchFamily="34" charset="0"/>
                <a:cs typeface="Georgia"/>
              </a:rPr>
              <a:t>similarly situated employees </a:t>
            </a:r>
            <a:r>
              <a:rPr lang="en-US" dirty="0">
                <a:latin typeface="Trebuchet MS" panose="020B0703020202090204" pitchFamily="34" charset="0"/>
                <a:cs typeface="Georgia"/>
              </a:rPr>
              <a:t>in </a:t>
            </a:r>
            <a:r>
              <a:rPr lang="en-US" spc="-4" dirty="0">
                <a:latin typeface="Trebuchet MS" panose="020B0703020202090204" pitchFamily="34" charset="0"/>
                <a:cs typeface="Georgia"/>
              </a:rPr>
              <a:t>the area of </a:t>
            </a:r>
            <a:r>
              <a:rPr lang="en-US" dirty="0">
                <a:latin typeface="Trebuchet MS" panose="020B0703020202090204" pitchFamily="34" charset="0"/>
                <a:cs typeface="Georgia"/>
              </a:rPr>
              <a:t>intended </a:t>
            </a:r>
            <a:r>
              <a:rPr lang="en-US" spc="-4" dirty="0">
                <a:latin typeface="Trebuchet MS" panose="020B0703020202090204" pitchFamily="34" charset="0"/>
                <a:cs typeface="Georgia"/>
              </a:rPr>
              <a:t>employment </a:t>
            </a:r>
            <a:r>
              <a:rPr lang="en-US" dirty="0">
                <a:latin typeface="Trebuchet MS" panose="020B0703020202090204" pitchFamily="34" charset="0"/>
                <a:cs typeface="Georgia"/>
              </a:rPr>
              <a:t>is </a:t>
            </a:r>
            <a:r>
              <a:rPr lang="en-US" spc="-4" dirty="0">
                <a:latin typeface="Trebuchet MS" panose="020B0703020202090204" pitchFamily="34" charset="0"/>
                <a:cs typeface="Georgia"/>
              </a:rPr>
              <a:t>the prevailing wage. Normally, the prevailing wage </a:t>
            </a:r>
            <a:r>
              <a:rPr lang="en-US" dirty="0">
                <a:latin typeface="Trebuchet MS" panose="020B0703020202090204" pitchFamily="34" charset="0"/>
                <a:cs typeface="Georgia"/>
              </a:rPr>
              <a:t>is obtained </a:t>
            </a:r>
            <a:r>
              <a:rPr lang="en-US" spc="-4" dirty="0">
                <a:latin typeface="Trebuchet MS" panose="020B0703020202090204" pitchFamily="34" charset="0"/>
                <a:cs typeface="Georgia"/>
              </a:rPr>
              <a:t>through </a:t>
            </a:r>
            <a:r>
              <a:rPr lang="en-US" dirty="0">
                <a:latin typeface="Trebuchet MS" panose="020B0703020202090204" pitchFamily="34" charset="0"/>
                <a:cs typeface="Georgia"/>
              </a:rPr>
              <a:t>a </a:t>
            </a:r>
            <a:r>
              <a:rPr lang="en-US" spc="-4" dirty="0">
                <a:latin typeface="Trebuchet MS" panose="020B0703020202090204" pitchFamily="34" charset="0"/>
                <a:cs typeface="Georgia"/>
              </a:rPr>
              <a:t>government wage survey compiled by the Bureau of </a:t>
            </a:r>
            <a:r>
              <a:rPr lang="en-US" dirty="0">
                <a:latin typeface="Trebuchet MS" panose="020B0703020202090204" pitchFamily="34" charset="0"/>
                <a:cs typeface="Georgia"/>
              </a:rPr>
              <a:t>Labor</a:t>
            </a:r>
            <a:r>
              <a:rPr lang="en-US" spc="-4" dirty="0">
                <a:latin typeface="Trebuchet MS" panose="020B0703020202090204" pitchFamily="34" charset="0"/>
                <a:cs typeface="Georgia"/>
              </a:rPr>
              <a:t> </a:t>
            </a:r>
            <a:r>
              <a:rPr lang="en-US" dirty="0">
                <a:latin typeface="Trebuchet MS" panose="020B0703020202090204" pitchFamily="34" charset="0"/>
                <a:cs typeface="Georgia"/>
              </a:rPr>
              <a:t>Statistics.</a:t>
            </a:r>
          </a:p>
          <a:p>
            <a:endParaRPr lang="en-US" dirty="0"/>
          </a:p>
        </p:txBody>
      </p:sp>
      <p:sp>
        <p:nvSpPr>
          <p:cNvPr id="4" name="object 4"/>
          <p:cNvSpPr txBox="1"/>
          <p:nvPr/>
        </p:nvSpPr>
        <p:spPr>
          <a:xfrm>
            <a:off x="5999798" y="2266189"/>
            <a:ext cx="192881" cy="193803"/>
          </a:xfrm>
          <a:prstGeom prst="rect">
            <a:avLst/>
          </a:prstGeom>
        </p:spPr>
        <p:txBody>
          <a:bodyPr vert="horz" wrap="square" lIns="0" tIns="9049" rIns="0" bIns="0" rtlCol="0">
            <a:spAutoFit/>
          </a:bodyPr>
          <a:lstStyle/>
          <a:p>
            <a:pPr marL="9525">
              <a:spcBef>
                <a:spcPts val="71"/>
              </a:spcBef>
            </a:pPr>
            <a:r>
              <a:rPr sz="1200" spc="-8" dirty="0">
                <a:solidFill>
                  <a:srgbClr val="7A9799"/>
                </a:solidFill>
                <a:latin typeface="Trebuchet MS" panose="020B0703020202090204" pitchFamily="34" charset="0"/>
                <a:cs typeface="Georgia"/>
              </a:rPr>
              <a:t>38</a:t>
            </a:r>
            <a:endParaRPr sz="1200" dirty="0">
              <a:latin typeface="Trebuchet MS" panose="020B0703020202090204" pitchFamily="34" charset="0"/>
              <a:cs typeface="Georgia"/>
            </a:endParaRPr>
          </a:p>
        </p:txBody>
      </p:sp>
    </p:spTree>
    <p:extLst>
      <p:ext uri="{BB962C8B-B14F-4D97-AF65-F5344CB8AC3E}">
        <p14:creationId xmlns:p14="http://schemas.microsoft.com/office/powerpoint/2010/main" val="13790309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NUMERICAL LIMITATIONS: THE H-1B CAP</a:t>
            </a:r>
          </a:p>
        </p:txBody>
      </p:sp>
      <p:sp>
        <p:nvSpPr>
          <p:cNvPr id="7" name="Content Placeholder 6">
            <a:extLst>
              <a:ext uri="{FF2B5EF4-FFF2-40B4-BE49-F238E27FC236}">
                <a16:creationId xmlns:a16="http://schemas.microsoft.com/office/drawing/2014/main" id="{986D0309-3E0D-7346-9D81-97FD60DD6513}"/>
              </a:ext>
            </a:extLst>
          </p:cNvPr>
          <p:cNvSpPr>
            <a:spLocks noGrp="1"/>
          </p:cNvSpPr>
          <p:nvPr>
            <p:ph idx="1"/>
          </p:nvPr>
        </p:nvSpPr>
        <p:spPr/>
        <p:txBody>
          <a:bodyPr/>
          <a:lstStyle/>
          <a:p>
            <a:pPr marL="224314" marR="3810" indent="-215265">
              <a:buFont typeface="Arial"/>
              <a:buChar char="•"/>
              <a:tabLst>
                <a:tab pos="224314" algn="l"/>
                <a:tab pos="224790" algn="l"/>
              </a:tabLst>
            </a:pPr>
            <a:r>
              <a:rPr lang="en-US" spc="-4" dirty="0">
                <a:latin typeface="Trebuchet MS" panose="020B0703020202090204" pitchFamily="34" charset="0"/>
                <a:cs typeface="Georgia"/>
              </a:rPr>
              <a:t>One of the </a:t>
            </a:r>
            <a:r>
              <a:rPr lang="en-US" dirty="0">
                <a:latin typeface="Trebuchet MS" panose="020B0703020202090204" pitchFamily="34" charset="0"/>
                <a:cs typeface="Georgia"/>
              </a:rPr>
              <a:t>most challenging </a:t>
            </a:r>
            <a:r>
              <a:rPr lang="en-US" spc="-4" dirty="0">
                <a:latin typeface="Trebuchet MS" panose="020B0703020202090204" pitchFamily="34" charset="0"/>
                <a:cs typeface="Georgia"/>
              </a:rPr>
              <a:t>aspects of dealing with the </a:t>
            </a:r>
            <a:r>
              <a:rPr lang="en-US" spc="-4" dirty="0">
                <a:solidFill>
                  <a:srgbClr val="D16248"/>
                </a:solidFill>
                <a:latin typeface="Trebuchet MS" panose="020B0703020202090204" pitchFamily="34" charset="0"/>
                <a:cs typeface="Georgia"/>
              </a:rPr>
              <a:t>H-1B </a:t>
            </a:r>
            <a:r>
              <a:rPr lang="en-US" dirty="0">
                <a:solidFill>
                  <a:srgbClr val="D16248"/>
                </a:solidFill>
                <a:latin typeface="Trebuchet MS" panose="020B0703020202090204" pitchFamily="34" charset="0"/>
                <a:cs typeface="Georgia"/>
              </a:rPr>
              <a:t>classification </a:t>
            </a:r>
            <a:r>
              <a:rPr lang="en-US" dirty="0">
                <a:latin typeface="Trebuchet MS" panose="020B0703020202090204" pitchFamily="34" charset="0"/>
                <a:cs typeface="Georgia"/>
              </a:rPr>
              <a:t>is </a:t>
            </a:r>
            <a:r>
              <a:rPr lang="en-US" spc="-4" dirty="0">
                <a:latin typeface="Trebuchet MS" panose="020B0703020202090204" pitchFamily="34" charset="0"/>
                <a:cs typeface="Georgia"/>
              </a:rPr>
              <a:t>the fact that there </a:t>
            </a:r>
            <a:r>
              <a:rPr lang="en-US" dirty="0">
                <a:latin typeface="Trebuchet MS" panose="020B0703020202090204" pitchFamily="34" charset="0"/>
                <a:cs typeface="Georgia"/>
              </a:rPr>
              <a:t>is a </a:t>
            </a:r>
            <a:r>
              <a:rPr lang="en-US" spc="-4" dirty="0">
                <a:latin typeface="Trebuchet MS" panose="020B0703020202090204" pitchFamily="34" charset="0"/>
                <a:cs typeface="Georgia"/>
              </a:rPr>
              <a:t>numerical </a:t>
            </a:r>
            <a:r>
              <a:rPr lang="en-US" dirty="0">
                <a:latin typeface="Trebuchet MS" panose="020B0703020202090204" pitchFamily="34" charset="0"/>
                <a:cs typeface="Georgia"/>
              </a:rPr>
              <a:t>limitation </a:t>
            </a:r>
            <a:r>
              <a:rPr lang="en-US" spc="-4" dirty="0">
                <a:latin typeface="Trebuchet MS" panose="020B0703020202090204" pitchFamily="34" charset="0"/>
                <a:cs typeface="Georgia"/>
              </a:rPr>
              <a:t>to the </a:t>
            </a:r>
            <a:r>
              <a:rPr lang="en-US" dirty="0">
                <a:latin typeface="Trebuchet MS" panose="020B0703020202090204" pitchFamily="34" charset="0"/>
                <a:cs typeface="Georgia"/>
              </a:rPr>
              <a:t>amount </a:t>
            </a:r>
            <a:r>
              <a:rPr lang="en-US" spc="-4" dirty="0">
                <a:latin typeface="Trebuchet MS" panose="020B0703020202090204" pitchFamily="34" charset="0"/>
                <a:cs typeface="Georgia"/>
              </a:rPr>
              <a:t>of </a:t>
            </a:r>
            <a:r>
              <a:rPr lang="en-US" dirty="0">
                <a:latin typeface="Trebuchet MS" panose="020B0703020202090204" pitchFamily="34" charset="0"/>
                <a:cs typeface="Georgia"/>
              </a:rPr>
              <a:t>H-1B visas </a:t>
            </a:r>
            <a:r>
              <a:rPr lang="en-US" spc="-4" dirty="0">
                <a:latin typeface="Trebuchet MS" panose="020B0703020202090204" pitchFamily="34" charset="0"/>
                <a:cs typeface="Georgia"/>
              </a:rPr>
              <a:t>that will be </a:t>
            </a:r>
            <a:r>
              <a:rPr lang="en-US" dirty="0">
                <a:latin typeface="Trebuchet MS" panose="020B0703020202090204" pitchFamily="34" charset="0"/>
                <a:cs typeface="Georgia"/>
              </a:rPr>
              <a:t>issued </a:t>
            </a:r>
            <a:r>
              <a:rPr lang="en-US" spc="-4" dirty="0">
                <a:latin typeface="Trebuchet MS" panose="020B0703020202090204" pitchFamily="34" charset="0"/>
                <a:cs typeface="Georgia"/>
              </a:rPr>
              <a:t>to foreign </a:t>
            </a:r>
            <a:r>
              <a:rPr lang="en-US" dirty="0">
                <a:latin typeface="Trebuchet MS" panose="020B0703020202090204" pitchFamily="34" charset="0"/>
                <a:cs typeface="Georgia"/>
              </a:rPr>
              <a:t>nationals </a:t>
            </a:r>
            <a:r>
              <a:rPr lang="en-US" spc="-4" dirty="0">
                <a:latin typeface="Trebuchet MS" panose="020B0703020202090204" pitchFamily="34" charset="0"/>
                <a:cs typeface="Georgia"/>
              </a:rPr>
              <a:t>each</a:t>
            </a:r>
            <a:r>
              <a:rPr lang="en-US" spc="-8" dirty="0">
                <a:latin typeface="Trebuchet MS" panose="020B0703020202090204" pitchFamily="34" charset="0"/>
                <a:cs typeface="Georgia"/>
              </a:rPr>
              <a:t> </a:t>
            </a:r>
            <a:r>
              <a:rPr lang="en-US" spc="-4" dirty="0">
                <a:latin typeface="Trebuchet MS" panose="020B0703020202090204" pitchFamily="34" charset="0"/>
                <a:cs typeface="Georgia"/>
              </a:rPr>
              <a:t>year.</a:t>
            </a:r>
            <a:endParaRPr lang="en-US" dirty="0">
              <a:latin typeface="Trebuchet MS" panose="020B0703020202090204" pitchFamily="34" charset="0"/>
              <a:cs typeface="Georgia"/>
            </a:endParaRPr>
          </a:p>
          <a:p>
            <a:pPr marL="224314" marR="1003459" indent="-215265">
              <a:buFont typeface="Arial"/>
              <a:buChar char="•"/>
              <a:tabLst>
                <a:tab pos="224314" algn="l"/>
                <a:tab pos="224790" algn="l"/>
              </a:tabLst>
            </a:pPr>
            <a:r>
              <a:rPr lang="en-US" spc="-4" dirty="0">
                <a:latin typeface="Trebuchet MS" panose="020B0703020202090204" pitchFamily="34" charset="0"/>
                <a:cs typeface="Georgia"/>
              </a:rPr>
              <a:t>This limitation </a:t>
            </a:r>
            <a:r>
              <a:rPr lang="en-US" dirty="0">
                <a:latin typeface="Trebuchet MS" panose="020B0703020202090204" pitchFamily="34" charset="0"/>
                <a:cs typeface="Georgia"/>
              </a:rPr>
              <a:t>is known as </a:t>
            </a:r>
            <a:r>
              <a:rPr lang="en-US" spc="-4" dirty="0">
                <a:latin typeface="Trebuchet MS" panose="020B0703020202090204" pitchFamily="34" charset="0"/>
                <a:cs typeface="Georgia"/>
              </a:rPr>
              <a:t>the </a:t>
            </a:r>
            <a:r>
              <a:rPr lang="en-US" spc="-4" dirty="0">
                <a:solidFill>
                  <a:srgbClr val="D16248"/>
                </a:solidFill>
                <a:latin typeface="Trebuchet MS" panose="020B0703020202090204" pitchFamily="34" charset="0"/>
                <a:cs typeface="Georgia"/>
              </a:rPr>
              <a:t>H-1B Cap</a:t>
            </a:r>
            <a:r>
              <a:rPr lang="en-US" spc="-4" dirty="0">
                <a:latin typeface="Trebuchet MS" panose="020B0703020202090204" pitchFamily="34" charset="0"/>
                <a:cs typeface="Georgia"/>
              </a:rPr>
              <a:t>. </a:t>
            </a:r>
            <a:r>
              <a:rPr lang="en-US" dirty="0">
                <a:latin typeface="Trebuchet MS" panose="020B0703020202090204" pitchFamily="34" charset="0"/>
                <a:cs typeface="Georgia"/>
              </a:rPr>
              <a:t>At </a:t>
            </a:r>
            <a:r>
              <a:rPr lang="en-US" spc="-4" dirty="0">
                <a:latin typeface="Trebuchet MS" panose="020B0703020202090204" pitchFamily="34" charset="0"/>
                <a:cs typeface="Georgia"/>
              </a:rPr>
              <a:t>the </a:t>
            </a:r>
            <a:r>
              <a:rPr lang="en-US" dirty="0">
                <a:latin typeface="Trebuchet MS" panose="020B0703020202090204" pitchFamily="34" charset="0"/>
                <a:cs typeface="Georgia"/>
              </a:rPr>
              <a:t>beginning </a:t>
            </a:r>
            <a:r>
              <a:rPr lang="en-US" spc="-4" dirty="0">
                <a:latin typeface="Trebuchet MS" panose="020B0703020202090204" pitchFamily="34" charset="0"/>
                <a:cs typeface="Georgia"/>
              </a:rPr>
              <a:t>of the fiscal year </a:t>
            </a:r>
            <a:r>
              <a:rPr lang="en-US" dirty="0">
                <a:latin typeface="Trebuchet MS" panose="020B0703020202090204" pitchFamily="34" charset="0"/>
                <a:cs typeface="Georgia"/>
              </a:rPr>
              <a:t>– </a:t>
            </a:r>
            <a:r>
              <a:rPr lang="en-US" spc="-4" dirty="0">
                <a:latin typeface="Trebuchet MS" panose="020B0703020202090204" pitchFamily="34" charset="0"/>
                <a:cs typeface="Georgia"/>
              </a:rPr>
              <a:t>which commences on October </a:t>
            </a:r>
            <a:r>
              <a:rPr lang="en-US" dirty="0">
                <a:latin typeface="Trebuchet MS" panose="020B0703020202090204" pitchFamily="34" charset="0"/>
                <a:cs typeface="Georgia"/>
              </a:rPr>
              <a:t>1st </a:t>
            </a:r>
            <a:r>
              <a:rPr lang="en-US" spc="-4" dirty="0">
                <a:latin typeface="Trebuchet MS" panose="020B0703020202090204" pitchFamily="34" charset="0"/>
                <a:cs typeface="Georgia"/>
              </a:rPr>
              <a:t>for the USCIS </a:t>
            </a:r>
            <a:r>
              <a:rPr lang="en-US" dirty="0">
                <a:latin typeface="Trebuchet MS" panose="020B0703020202090204" pitchFamily="34" charset="0"/>
                <a:cs typeface="Georgia"/>
              </a:rPr>
              <a:t>–65,000 </a:t>
            </a:r>
            <a:r>
              <a:rPr lang="en-US" spc="-4" dirty="0">
                <a:latin typeface="Trebuchet MS" panose="020B0703020202090204" pitchFamily="34" charset="0"/>
                <a:cs typeface="Georgia"/>
              </a:rPr>
              <a:t>H-1B </a:t>
            </a:r>
            <a:r>
              <a:rPr lang="en-US" dirty="0">
                <a:latin typeface="Trebuchet MS" panose="020B0703020202090204" pitchFamily="34" charset="0"/>
                <a:cs typeface="Georgia"/>
              </a:rPr>
              <a:t>visas </a:t>
            </a:r>
            <a:r>
              <a:rPr lang="en-US" spc="-4" dirty="0">
                <a:latin typeface="Trebuchet MS" panose="020B0703020202090204" pitchFamily="34" charset="0"/>
                <a:cs typeface="Georgia"/>
              </a:rPr>
              <a:t>are </a:t>
            </a:r>
            <a:r>
              <a:rPr lang="en-US" dirty="0">
                <a:latin typeface="Trebuchet MS" panose="020B0703020202090204" pitchFamily="34" charset="0"/>
                <a:cs typeface="Georgia"/>
              </a:rPr>
              <a:t>made</a:t>
            </a:r>
            <a:r>
              <a:rPr lang="en-US" spc="26" dirty="0">
                <a:latin typeface="Trebuchet MS" panose="020B0703020202090204" pitchFamily="34" charset="0"/>
                <a:cs typeface="Georgia"/>
              </a:rPr>
              <a:t> </a:t>
            </a:r>
            <a:r>
              <a:rPr lang="en-US" dirty="0">
                <a:latin typeface="Trebuchet MS" panose="020B0703020202090204" pitchFamily="34" charset="0"/>
                <a:cs typeface="Georgia"/>
              </a:rPr>
              <a:t>available.</a:t>
            </a:r>
          </a:p>
          <a:p>
            <a:pPr marL="224314" marR="17145" indent="-215265">
              <a:buFont typeface="Arial"/>
              <a:buChar char="•"/>
              <a:tabLst>
                <a:tab pos="224314" algn="l"/>
                <a:tab pos="224790" algn="l"/>
                <a:tab pos="6050756" algn="l"/>
              </a:tabLst>
            </a:pPr>
            <a:r>
              <a:rPr lang="en-US" dirty="0">
                <a:latin typeface="Trebuchet MS" panose="020B0703020202090204" pitchFamily="34" charset="0"/>
                <a:cs typeface="Georgia"/>
              </a:rPr>
              <a:t>In addition, </a:t>
            </a:r>
            <a:r>
              <a:rPr lang="en-US" spc="-4" dirty="0">
                <a:latin typeface="Trebuchet MS" panose="020B0703020202090204" pitchFamily="34" charset="0"/>
                <a:cs typeface="Georgia"/>
              </a:rPr>
              <a:t>Congress passed the </a:t>
            </a:r>
            <a:r>
              <a:rPr lang="en-US" b="1" i="1" spc="-4" dirty="0">
                <a:latin typeface="Georgia-BoldItalic"/>
                <a:cs typeface="Georgia-BoldItalic"/>
              </a:rPr>
              <a:t>H-1B Visa Reform Act</a:t>
            </a:r>
            <a:r>
              <a:rPr lang="en-US" b="1" i="1" spc="68" dirty="0">
                <a:latin typeface="Georgia-BoldItalic"/>
                <a:cs typeface="Georgia-BoldItalic"/>
              </a:rPr>
              <a:t> </a:t>
            </a:r>
            <a:r>
              <a:rPr lang="en-US" b="1" i="1" dirty="0">
                <a:latin typeface="Georgia-BoldItalic"/>
                <a:cs typeface="Georgia-BoldItalic"/>
              </a:rPr>
              <a:t>of</a:t>
            </a:r>
            <a:r>
              <a:rPr lang="en-US" b="1" i="1" spc="11" dirty="0">
                <a:latin typeface="Georgia-BoldItalic"/>
                <a:cs typeface="Georgia-BoldItalic"/>
              </a:rPr>
              <a:t> </a:t>
            </a:r>
            <a:r>
              <a:rPr lang="en-US" b="1" i="1" spc="-4" dirty="0">
                <a:latin typeface="Georgia-BoldItalic"/>
                <a:cs typeface="Georgia-BoldItalic"/>
              </a:rPr>
              <a:t>2004, </a:t>
            </a:r>
            <a:r>
              <a:rPr lang="en-US" spc="-4" dirty="0">
                <a:latin typeface="Trebuchet MS" panose="020B0703020202090204" pitchFamily="34" charset="0"/>
                <a:cs typeface="Georgia"/>
              </a:rPr>
              <a:t>which created </a:t>
            </a:r>
            <a:r>
              <a:rPr lang="en-US" dirty="0">
                <a:latin typeface="Trebuchet MS" panose="020B0703020202090204" pitchFamily="34" charset="0"/>
                <a:cs typeface="Georgia"/>
              </a:rPr>
              <a:t>an additional allotment </a:t>
            </a:r>
            <a:r>
              <a:rPr lang="en-US" spc="-4" dirty="0">
                <a:latin typeface="Trebuchet MS" panose="020B0703020202090204" pitchFamily="34" charset="0"/>
                <a:cs typeface="Georgia"/>
              </a:rPr>
              <a:t>of 20,000 H-1B </a:t>
            </a:r>
            <a:r>
              <a:rPr lang="en-US" dirty="0">
                <a:latin typeface="Trebuchet MS" panose="020B0703020202090204" pitchFamily="34" charset="0"/>
                <a:cs typeface="Georgia"/>
              </a:rPr>
              <a:t>visas specifically </a:t>
            </a:r>
            <a:r>
              <a:rPr lang="en-US" spc="-4" dirty="0">
                <a:latin typeface="Trebuchet MS" panose="020B0703020202090204" pitchFamily="34" charset="0"/>
                <a:cs typeface="Georgia"/>
              </a:rPr>
              <a:t>for foreign </a:t>
            </a:r>
            <a:r>
              <a:rPr lang="en-US" dirty="0">
                <a:latin typeface="Trebuchet MS" panose="020B0703020202090204" pitchFamily="34" charset="0"/>
                <a:cs typeface="Georgia"/>
              </a:rPr>
              <a:t>nationals </a:t>
            </a:r>
            <a:r>
              <a:rPr lang="en-US" spc="-4" dirty="0">
                <a:latin typeface="Trebuchet MS" panose="020B0703020202090204" pitchFamily="34" charset="0"/>
                <a:cs typeface="Georgia"/>
              </a:rPr>
              <a:t>who have earned </a:t>
            </a:r>
            <a:r>
              <a:rPr lang="en-US" dirty="0">
                <a:latin typeface="Trebuchet MS" panose="020B0703020202090204" pitchFamily="34" charset="0"/>
                <a:cs typeface="Georgia"/>
              </a:rPr>
              <a:t>a master’s </a:t>
            </a:r>
            <a:r>
              <a:rPr lang="en-US" spc="-4" dirty="0">
                <a:latin typeface="Trebuchet MS" panose="020B0703020202090204" pitchFamily="34" charset="0"/>
                <a:cs typeface="Georgia"/>
              </a:rPr>
              <a:t>or higher degree from </a:t>
            </a:r>
            <a:r>
              <a:rPr lang="en-US" dirty="0">
                <a:latin typeface="Trebuchet MS" panose="020B0703020202090204" pitchFamily="34" charset="0"/>
                <a:cs typeface="Georgia"/>
              </a:rPr>
              <a:t>a </a:t>
            </a:r>
            <a:r>
              <a:rPr lang="en-US" spc="-4" dirty="0">
                <a:latin typeface="Trebuchet MS" panose="020B0703020202090204" pitchFamily="34" charset="0"/>
                <a:cs typeface="Georgia"/>
              </a:rPr>
              <a:t>United </a:t>
            </a:r>
            <a:r>
              <a:rPr lang="en-US" dirty="0">
                <a:latin typeface="Trebuchet MS" panose="020B0703020202090204" pitchFamily="34" charset="0"/>
                <a:cs typeface="Georgia"/>
              </a:rPr>
              <a:t>States Institute </a:t>
            </a:r>
            <a:r>
              <a:rPr lang="en-US" spc="-4" dirty="0">
                <a:latin typeface="Trebuchet MS" panose="020B0703020202090204" pitchFamily="34" charset="0"/>
                <a:cs typeface="Georgia"/>
              </a:rPr>
              <a:t>of </a:t>
            </a:r>
            <a:r>
              <a:rPr lang="en-US" dirty="0">
                <a:latin typeface="Trebuchet MS" panose="020B0703020202090204" pitchFamily="34" charset="0"/>
                <a:cs typeface="Georgia"/>
              </a:rPr>
              <a:t>Higher</a:t>
            </a:r>
            <a:r>
              <a:rPr lang="en-US" spc="-71" dirty="0">
                <a:latin typeface="Trebuchet MS" panose="020B0703020202090204" pitchFamily="34" charset="0"/>
                <a:cs typeface="Georgia"/>
              </a:rPr>
              <a:t> </a:t>
            </a:r>
            <a:r>
              <a:rPr lang="en-US" spc="-4" dirty="0">
                <a:latin typeface="Trebuchet MS" panose="020B0703020202090204" pitchFamily="34" charset="0"/>
                <a:cs typeface="Georgia"/>
              </a:rPr>
              <a:t>Education.</a:t>
            </a:r>
            <a:endParaRPr lang="en-US" dirty="0">
              <a:latin typeface="Trebuchet MS" panose="020B0703020202090204" pitchFamily="34" charset="0"/>
              <a:cs typeface="Georgia"/>
            </a:endParaRPr>
          </a:p>
        </p:txBody>
      </p:sp>
    </p:spTree>
    <p:extLst>
      <p:ext uri="{BB962C8B-B14F-4D97-AF65-F5344CB8AC3E}">
        <p14:creationId xmlns:p14="http://schemas.microsoft.com/office/powerpoint/2010/main" val="9594319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DURATION OF STAY</a:t>
            </a:r>
          </a:p>
        </p:txBody>
      </p:sp>
      <p:sp>
        <p:nvSpPr>
          <p:cNvPr id="7" name="Content Placeholder 6">
            <a:extLst>
              <a:ext uri="{FF2B5EF4-FFF2-40B4-BE49-F238E27FC236}">
                <a16:creationId xmlns:a16="http://schemas.microsoft.com/office/drawing/2014/main" id="{98834F59-16F9-AB4C-B028-8DAD254BE814}"/>
              </a:ext>
            </a:extLst>
          </p:cNvPr>
          <p:cNvSpPr>
            <a:spLocks noGrp="1"/>
          </p:cNvSpPr>
          <p:nvPr>
            <p:ph idx="1"/>
          </p:nvPr>
        </p:nvSpPr>
        <p:spPr/>
        <p:txBody>
          <a:bodyPr/>
          <a:lstStyle/>
          <a:p>
            <a:pPr marL="224314" indent="-215265">
              <a:spcBef>
                <a:spcPts val="1091"/>
              </a:spcBef>
              <a:buFont typeface="Arial"/>
              <a:buChar char="•"/>
              <a:tabLst>
                <a:tab pos="224314" algn="l"/>
                <a:tab pos="224790" algn="l"/>
              </a:tabLst>
            </a:pPr>
            <a:r>
              <a:rPr lang="en-US" spc="-4" dirty="0">
                <a:latin typeface="Trebuchet MS" panose="020B0703020202090204" pitchFamily="34" charset="0"/>
                <a:cs typeface="Georgia"/>
              </a:rPr>
              <a:t>The </a:t>
            </a:r>
            <a:r>
              <a:rPr lang="en-US" spc="-4" dirty="0">
                <a:solidFill>
                  <a:srgbClr val="D16248"/>
                </a:solidFill>
                <a:latin typeface="Trebuchet MS" panose="020B0703020202090204" pitchFamily="34" charset="0"/>
                <a:cs typeface="Georgia"/>
              </a:rPr>
              <a:t>H-1B </a:t>
            </a:r>
            <a:r>
              <a:rPr lang="en-US" dirty="0">
                <a:solidFill>
                  <a:srgbClr val="D16248"/>
                </a:solidFill>
                <a:latin typeface="Trebuchet MS" panose="020B0703020202090204" pitchFamily="34" charset="0"/>
                <a:cs typeface="Georgia"/>
              </a:rPr>
              <a:t>visa </a:t>
            </a:r>
            <a:r>
              <a:rPr lang="en-US" spc="-4" dirty="0">
                <a:latin typeface="Trebuchet MS" panose="020B0703020202090204" pitchFamily="34" charset="0"/>
                <a:cs typeface="Georgia"/>
              </a:rPr>
              <a:t>can be </a:t>
            </a:r>
            <a:r>
              <a:rPr lang="en-US" dirty="0">
                <a:latin typeface="Trebuchet MS" panose="020B0703020202090204" pitchFamily="34" charset="0"/>
                <a:cs typeface="Georgia"/>
              </a:rPr>
              <a:t>held for </a:t>
            </a:r>
            <a:r>
              <a:rPr lang="en-US" spc="-4" dirty="0">
                <a:latin typeface="Trebuchet MS" panose="020B0703020202090204" pitchFamily="34" charset="0"/>
                <a:cs typeface="Georgia"/>
              </a:rPr>
              <a:t>up to six </a:t>
            </a:r>
            <a:r>
              <a:rPr lang="en-US" dirty="0">
                <a:latin typeface="Trebuchet MS" panose="020B0703020202090204" pitchFamily="34" charset="0"/>
                <a:cs typeface="Georgia"/>
              </a:rPr>
              <a:t>years and is issued in </a:t>
            </a:r>
            <a:r>
              <a:rPr lang="en-US" spc="-4" dirty="0">
                <a:latin typeface="Trebuchet MS" panose="020B0703020202090204" pitchFamily="34" charset="0"/>
                <a:cs typeface="Georgia"/>
              </a:rPr>
              <a:t>two </a:t>
            </a:r>
            <a:r>
              <a:rPr lang="en-US" dirty="0">
                <a:latin typeface="Trebuchet MS" panose="020B0703020202090204" pitchFamily="34" charset="0"/>
                <a:cs typeface="Georgia"/>
              </a:rPr>
              <a:t>increments </a:t>
            </a:r>
            <a:r>
              <a:rPr lang="en-US" spc="-4" dirty="0">
                <a:latin typeface="Trebuchet MS" panose="020B0703020202090204" pitchFamily="34" charset="0"/>
                <a:cs typeface="Georgia"/>
              </a:rPr>
              <a:t>of three</a:t>
            </a:r>
            <a:r>
              <a:rPr lang="en-US" spc="56" dirty="0">
                <a:latin typeface="Trebuchet MS" panose="020B0703020202090204" pitchFamily="34" charset="0"/>
                <a:cs typeface="Georgia"/>
              </a:rPr>
              <a:t> </a:t>
            </a:r>
            <a:r>
              <a:rPr lang="en-US" spc="-4" dirty="0">
                <a:latin typeface="Trebuchet MS" panose="020B0703020202090204" pitchFamily="34" charset="0"/>
                <a:cs typeface="Georgia"/>
              </a:rPr>
              <a:t>years</a:t>
            </a:r>
            <a:r>
              <a:rPr lang="en-US" dirty="0">
                <a:latin typeface="Trebuchet MS" panose="020B0703020202090204" pitchFamily="34" charset="0"/>
                <a:cs typeface="Georgia"/>
              </a:rPr>
              <a:t> </a:t>
            </a:r>
            <a:r>
              <a:rPr lang="en-US" spc="-4" dirty="0">
                <a:latin typeface="Trebuchet MS" panose="020B0703020202090204" pitchFamily="34" charset="0"/>
                <a:cs typeface="Georgia"/>
              </a:rPr>
              <a:t>each.</a:t>
            </a:r>
            <a:endParaRPr lang="en-US" dirty="0">
              <a:latin typeface="Trebuchet MS" panose="020B0703020202090204" pitchFamily="34" charset="0"/>
              <a:cs typeface="Georgia"/>
            </a:endParaRPr>
          </a:p>
          <a:p>
            <a:pPr>
              <a:spcBef>
                <a:spcPts val="11"/>
              </a:spcBef>
            </a:pPr>
            <a:endParaRPr lang="en-US" dirty="0">
              <a:latin typeface="Trebuchet MS" panose="020B0703020202090204" pitchFamily="34" charset="0"/>
              <a:cs typeface="Georgia"/>
            </a:endParaRPr>
          </a:p>
          <a:p>
            <a:pPr marL="224314" marR="112871" indent="-215265">
              <a:spcBef>
                <a:spcPts val="4"/>
              </a:spcBef>
              <a:buFont typeface="Arial"/>
              <a:buChar char="•"/>
              <a:tabLst>
                <a:tab pos="224314" algn="l"/>
                <a:tab pos="224790" algn="l"/>
              </a:tabLst>
            </a:pPr>
            <a:r>
              <a:rPr lang="en-US" spc="-4" dirty="0">
                <a:latin typeface="Trebuchet MS" panose="020B0703020202090204" pitchFamily="34" charset="0"/>
                <a:cs typeface="Georgia"/>
              </a:rPr>
              <a:t>Similar to </a:t>
            </a:r>
            <a:r>
              <a:rPr lang="en-US" dirty="0">
                <a:latin typeface="Trebuchet MS" panose="020B0703020202090204" pitchFamily="34" charset="0"/>
                <a:cs typeface="Georgia"/>
              </a:rPr>
              <a:t>the L visa </a:t>
            </a:r>
            <a:r>
              <a:rPr lang="en-US" spc="-4" dirty="0">
                <a:latin typeface="Trebuchet MS" panose="020B0703020202090204" pitchFamily="34" charset="0"/>
                <a:cs typeface="Georgia"/>
              </a:rPr>
              <a:t>classification, to </a:t>
            </a:r>
            <a:r>
              <a:rPr lang="en-US" dirty="0">
                <a:latin typeface="Trebuchet MS" panose="020B0703020202090204" pitchFamily="34" charset="0"/>
                <a:cs typeface="Georgia"/>
              </a:rPr>
              <a:t>become eligible </a:t>
            </a:r>
            <a:r>
              <a:rPr lang="en-US" spc="-4" dirty="0">
                <a:latin typeface="Trebuchet MS" panose="020B0703020202090204" pitchFamily="34" charset="0"/>
                <a:cs typeface="Georgia"/>
              </a:rPr>
              <a:t>for </a:t>
            </a:r>
            <a:r>
              <a:rPr lang="en-US" spc="4" dirty="0">
                <a:latin typeface="Trebuchet MS" panose="020B0703020202090204" pitchFamily="34" charset="0"/>
                <a:cs typeface="Georgia"/>
              </a:rPr>
              <a:t>H-1B </a:t>
            </a:r>
            <a:r>
              <a:rPr lang="en-US" spc="-4" dirty="0">
                <a:latin typeface="Trebuchet MS" panose="020B0703020202090204" pitchFamily="34" charset="0"/>
                <a:cs typeface="Georgia"/>
              </a:rPr>
              <a:t>classification after </a:t>
            </a:r>
            <a:r>
              <a:rPr lang="en-US" dirty="0">
                <a:latin typeface="Trebuchet MS" panose="020B0703020202090204" pitchFamily="34" charset="0"/>
                <a:cs typeface="Georgia"/>
              </a:rPr>
              <a:t>reaching </a:t>
            </a:r>
            <a:r>
              <a:rPr lang="en-US" spc="-4" dirty="0">
                <a:latin typeface="Trebuchet MS" panose="020B0703020202090204" pitchFamily="34" charset="0"/>
                <a:cs typeface="Georgia"/>
              </a:rPr>
              <a:t>the six-</a:t>
            </a:r>
            <a:r>
              <a:rPr lang="en-US" dirty="0">
                <a:latin typeface="Trebuchet MS" panose="020B0703020202090204" pitchFamily="34" charset="0"/>
                <a:cs typeface="Georgia"/>
              </a:rPr>
              <a:t>year maximum </a:t>
            </a:r>
            <a:r>
              <a:rPr lang="en-US" spc="-4" dirty="0">
                <a:latin typeface="Trebuchet MS" panose="020B0703020202090204" pitchFamily="34" charset="0"/>
                <a:cs typeface="Georgia"/>
              </a:rPr>
              <a:t>period of stay, </a:t>
            </a:r>
            <a:r>
              <a:rPr lang="en-US" dirty="0">
                <a:latin typeface="Trebuchet MS" panose="020B0703020202090204" pitchFamily="34" charset="0"/>
                <a:cs typeface="Georgia"/>
              </a:rPr>
              <a:t>a </a:t>
            </a:r>
            <a:r>
              <a:rPr lang="en-US" spc="-4" dirty="0">
                <a:latin typeface="Trebuchet MS" panose="020B0703020202090204" pitchFamily="34" charset="0"/>
                <a:cs typeface="Georgia"/>
              </a:rPr>
              <a:t>foreign </a:t>
            </a:r>
            <a:r>
              <a:rPr lang="en-US" dirty="0">
                <a:latin typeface="Trebuchet MS" panose="020B0703020202090204" pitchFamily="34" charset="0"/>
                <a:cs typeface="Georgia"/>
              </a:rPr>
              <a:t>national must </a:t>
            </a:r>
            <a:r>
              <a:rPr lang="en-US" spc="-4" dirty="0">
                <a:latin typeface="Trebuchet MS" panose="020B0703020202090204" pitchFamily="34" charset="0"/>
                <a:cs typeface="Georgia"/>
              </a:rPr>
              <a:t>depart </a:t>
            </a:r>
            <a:r>
              <a:rPr lang="en-US" dirty="0">
                <a:latin typeface="Trebuchet MS" panose="020B0703020202090204" pitchFamily="34" charset="0"/>
                <a:cs typeface="Georgia"/>
              </a:rPr>
              <a:t>the </a:t>
            </a:r>
            <a:r>
              <a:rPr lang="en-US" spc="-4" dirty="0">
                <a:latin typeface="Trebuchet MS" panose="020B0703020202090204" pitchFamily="34" charset="0"/>
                <a:cs typeface="Georgia"/>
              </a:rPr>
              <a:t>United </a:t>
            </a:r>
            <a:r>
              <a:rPr lang="en-US" dirty="0">
                <a:latin typeface="Trebuchet MS" panose="020B0703020202090204" pitchFamily="34" charset="0"/>
                <a:cs typeface="Georgia"/>
              </a:rPr>
              <a:t>States </a:t>
            </a:r>
            <a:r>
              <a:rPr lang="en-US" spc="-4" dirty="0">
                <a:latin typeface="Trebuchet MS" panose="020B0703020202090204" pitchFamily="34" charset="0"/>
                <a:cs typeface="Georgia"/>
              </a:rPr>
              <a:t>for </a:t>
            </a:r>
            <a:r>
              <a:rPr lang="en-US" dirty="0">
                <a:latin typeface="Trebuchet MS" panose="020B0703020202090204" pitchFamily="34" charset="0"/>
                <a:cs typeface="Georgia"/>
              </a:rPr>
              <a:t>a </a:t>
            </a:r>
            <a:r>
              <a:rPr lang="en-US" spc="-4" dirty="0">
                <a:latin typeface="Trebuchet MS" panose="020B0703020202090204" pitchFamily="34" charset="0"/>
                <a:cs typeface="Georgia"/>
              </a:rPr>
              <a:t>full year.</a:t>
            </a:r>
            <a:endParaRPr lang="en-US" dirty="0">
              <a:latin typeface="Trebuchet MS" panose="020B0703020202090204" pitchFamily="34" charset="0"/>
              <a:cs typeface="Georgia"/>
            </a:endParaRPr>
          </a:p>
          <a:p>
            <a:pPr>
              <a:spcBef>
                <a:spcPts val="11"/>
              </a:spcBef>
              <a:buFont typeface="Arial"/>
              <a:buChar char="•"/>
            </a:pPr>
            <a:endParaRPr lang="en-US" dirty="0">
              <a:latin typeface="Trebuchet MS" panose="020B0703020202090204" pitchFamily="34" charset="0"/>
              <a:cs typeface="Georgia"/>
            </a:endParaRPr>
          </a:p>
          <a:p>
            <a:pPr marL="224314" marR="3810" indent="-215265">
              <a:buFont typeface="Arial"/>
              <a:buChar char="•"/>
              <a:tabLst>
                <a:tab pos="224314" algn="l"/>
                <a:tab pos="224790" algn="l"/>
              </a:tabLst>
            </a:pPr>
            <a:r>
              <a:rPr lang="en-US" dirty="0">
                <a:latin typeface="Trebuchet MS" panose="020B0703020202090204" pitchFamily="34" charset="0"/>
                <a:cs typeface="Georgia"/>
              </a:rPr>
              <a:t>When attempting </a:t>
            </a:r>
            <a:r>
              <a:rPr lang="en-US" spc="-4" dirty="0">
                <a:latin typeface="Trebuchet MS" panose="020B0703020202090204" pitchFamily="34" charset="0"/>
                <a:cs typeface="Georgia"/>
              </a:rPr>
              <a:t>to secure H-1B status </a:t>
            </a:r>
            <a:r>
              <a:rPr lang="en-US" dirty="0">
                <a:latin typeface="Trebuchet MS" panose="020B0703020202090204" pitchFamily="34" charset="0"/>
                <a:cs typeface="Georgia"/>
              </a:rPr>
              <a:t>after </a:t>
            </a:r>
            <a:r>
              <a:rPr lang="en-US" spc="-4" dirty="0">
                <a:latin typeface="Trebuchet MS" panose="020B0703020202090204" pitchFamily="34" charset="0"/>
                <a:cs typeface="Georgia"/>
              </a:rPr>
              <a:t>spending the requisite year </a:t>
            </a:r>
            <a:r>
              <a:rPr lang="en-US" dirty="0">
                <a:latin typeface="Trebuchet MS" panose="020B0703020202090204" pitchFamily="34" charset="0"/>
                <a:cs typeface="Georgia"/>
              </a:rPr>
              <a:t>abroad, a new </a:t>
            </a:r>
            <a:r>
              <a:rPr lang="en-US" spc="-4" dirty="0">
                <a:latin typeface="Trebuchet MS" panose="020B0703020202090204" pitchFamily="34" charset="0"/>
                <a:cs typeface="Georgia"/>
              </a:rPr>
              <a:t>petition </a:t>
            </a:r>
            <a:r>
              <a:rPr lang="en-US" dirty="0">
                <a:latin typeface="Trebuchet MS" panose="020B0703020202090204" pitchFamily="34" charset="0"/>
                <a:cs typeface="Georgia"/>
              </a:rPr>
              <a:t>must </a:t>
            </a:r>
            <a:r>
              <a:rPr lang="en-US" spc="-4" dirty="0">
                <a:latin typeface="Trebuchet MS" panose="020B0703020202090204" pitchFamily="34" charset="0"/>
                <a:cs typeface="Georgia"/>
              </a:rPr>
              <a:t>be </a:t>
            </a:r>
            <a:r>
              <a:rPr lang="en-US" dirty="0">
                <a:latin typeface="Trebuchet MS" panose="020B0703020202090204" pitchFamily="34" charset="0"/>
                <a:cs typeface="Georgia"/>
              </a:rPr>
              <a:t>filed and </a:t>
            </a:r>
            <a:r>
              <a:rPr lang="en-US" spc="-4" dirty="0">
                <a:latin typeface="Trebuchet MS" panose="020B0703020202090204" pitchFamily="34" charset="0"/>
                <a:cs typeface="Georgia"/>
              </a:rPr>
              <a:t>the foreign </a:t>
            </a:r>
            <a:r>
              <a:rPr lang="en-US" dirty="0">
                <a:latin typeface="Trebuchet MS" panose="020B0703020202090204" pitchFamily="34" charset="0"/>
                <a:cs typeface="Georgia"/>
              </a:rPr>
              <a:t>national once again </a:t>
            </a:r>
            <a:r>
              <a:rPr lang="en-US" spc="-4" dirty="0">
                <a:latin typeface="Trebuchet MS" panose="020B0703020202090204" pitchFamily="34" charset="0"/>
                <a:cs typeface="Georgia"/>
              </a:rPr>
              <a:t>becomes subject to </a:t>
            </a:r>
            <a:r>
              <a:rPr lang="en-US" dirty="0">
                <a:latin typeface="Trebuchet MS" panose="020B0703020202090204" pitchFamily="34" charset="0"/>
                <a:cs typeface="Georgia"/>
              </a:rPr>
              <a:t>the </a:t>
            </a:r>
            <a:r>
              <a:rPr lang="en-US" spc="4" dirty="0">
                <a:latin typeface="Trebuchet MS" panose="020B0703020202090204" pitchFamily="34" charset="0"/>
                <a:cs typeface="Georgia"/>
              </a:rPr>
              <a:t>H-1B</a:t>
            </a:r>
            <a:r>
              <a:rPr lang="en-US" spc="-34" dirty="0">
                <a:latin typeface="Trebuchet MS" panose="020B0703020202090204" pitchFamily="34" charset="0"/>
                <a:cs typeface="Georgia"/>
              </a:rPr>
              <a:t> </a:t>
            </a:r>
            <a:r>
              <a:rPr lang="en-US" spc="-4" dirty="0">
                <a:latin typeface="Trebuchet MS" panose="020B0703020202090204" pitchFamily="34" charset="0"/>
                <a:cs typeface="Georgia"/>
              </a:rPr>
              <a:t>Cap.</a:t>
            </a:r>
            <a:endParaRPr lang="en-US" dirty="0"/>
          </a:p>
        </p:txBody>
      </p:sp>
    </p:spTree>
    <p:extLst>
      <p:ext uri="{BB962C8B-B14F-4D97-AF65-F5344CB8AC3E}">
        <p14:creationId xmlns:p14="http://schemas.microsoft.com/office/powerpoint/2010/main" val="34973930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sz="4000" dirty="0"/>
              <a:t>VISAS FOR TRAINING: J-1|H-3</a:t>
            </a:r>
          </a:p>
        </p:txBody>
      </p:sp>
      <p:sp>
        <p:nvSpPr>
          <p:cNvPr id="8" name="Content Placeholder 7">
            <a:extLst>
              <a:ext uri="{FF2B5EF4-FFF2-40B4-BE49-F238E27FC236}">
                <a16:creationId xmlns:a16="http://schemas.microsoft.com/office/drawing/2014/main" id="{7B3D08C9-12C7-4741-97CD-897AAB989390}"/>
              </a:ext>
            </a:extLst>
          </p:cNvPr>
          <p:cNvSpPr>
            <a:spLocks noGrp="1"/>
          </p:cNvSpPr>
          <p:nvPr>
            <p:ph idx="1"/>
          </p:nvPr>
        </p:nvSpPr>
        <p:spPr/>
        <p:txBody>
          <a:bodyPr/>
          <a:lstStyle/>
          <a:p>
            <a:pPr marL="0" indent="0" algn="ctr">
              <a:spcBef>
                <a:spcPts val="79"/>
              </a:spcBef>
              <a:buNone/>
            </a:pPr>
            <a:r>
              <a:rPr lang="en-US" sz="2400" b="1" spc="-4" dirty="0">
                <a:uFill>
                  <a:solidFill>
                    <a:srgbClr val="000000"/>
                  </a:solidFill>
                </a:uFill>
                <a:latin typeface="Trebuchet MS" panose="020B0703020202090204" pitchFamily="34" charset="0"/>
                <a:cs typeface="Georgia"/>
              </a:rPr>
              <a:t>J-1 </a:t>
            </a:r>
            <a:r>
              <a:rPr lang="en-US" sz="2400" b="1" dirty="0">
                <a:uFill>
                  <a:solidFill>
                    <a:srgbClr val="000000"/>
                  </a:solidFill>
                </a:uFill>
                <a:latin typeface="Trebuchet MS" panose="020B0703020202090204" pitchFamily="34" charset="0"/>
                <a:cs typeface="Georgia"/>
              </a:rPr>
              <a:t>Visas </a:t>
            </a:r>
            <a:r>
              <a:rPr lang="en-US" sz="2400" b="1" spc="-4" dirty="0">
                <a:uFill>
                  <a:solidFill>
                    <a:srgbClr val="000000"/>
                  </a:solidFill>
                </a:uFill>
                <a:latin typeface="Trebuchet MS" panose="020B0703020202090204" pitchFamily="34" charset="0"/>
                <a:cs typeface="Georgia"/>
              </a:rPr>
              <a:t>for Training: </a:t>
            </a:r>
            <a:r>
              <a:rPr lang="en-US" sz="2400" b="1" dirty="0">
                <a:uFill>
                  <a:solidFill>
                    <a:srgbClr val="000000"/>
                  </a:solidFill>
                </a:uFill>
                <a:latin typeface="Trebuchet MS" panose="020B0703020202090204" pitchFamily="34" charset="0"/>
                <a:cs typeface="Georgia"/>
              </a:rPr>
              <a:t>9 </a:t>
            </a:r>
            <a:r>
              <a:rPr lang="en-US" sz="2400" b="1" spc="-4" dirty="0">
                <a:uFill>
                  <a:solidFill>
                    <a:srgbClr val="000000"/>
                  </a:solidFill>
                </a:uFill>
                <a:latin typeface="Trebuchet MS" panose="020B0703020202090204" pitchFamily="34" charset="0"/>
                <a:cs typeface="Georgia"/>
              </a:rPr>
              <a:t>FAM</a:t>
            </a:r>
            <a:r>
              <a:rPr lang="en-US" sz="2400" b="1" spc="-15" dirty="0">
                <a:uFill>
                  <a:solidFill>
                    <a:srgbClr val="000000"/>
                  </a:solidFill>
                </a:uFill>
                <a:latin typeface="Trebuchet MS" panose="020B0703020202090204" pitchFamily="34" charset="0"/>
                <a:cs typeface="Georgia"/>
              </a:rPr>
              <a:t> </a:t>
            </a:r>
            <a:r>
              <a:rPr lang="en-US" sz="2400" b="1" dirty="0">
                <a:uFill>
                  <a:solidFill>
                    <a:srgbClr val="000000"/>
                  </a:solidFill>
                </a:uFill>
                <a:latin typeface="Trebuchet MS" panose="020B0703020202090204" pitchFamily="34" charset="0"/>
                <a:cs typeface="Georgia"/>
              </a:rPr>
              <a:t>402.5</a:t>
            </a:r>
          </a:p>
          <a:p>
            <a:pPr marL="0" indent="0" algn="ctr">
              <a:spcBef>
                <a:spcPts val="79"/>
              </a:spcBef>
              <a:buNone/>
            </a:pPr>
            <a:endParaRPr lang="en-US" b="1" dirty="0">
              <a:latin typeface="Trebuchet MS" panose="020B0703020202090204" pitchFamily="34" charset="0"/>
              <a:cs typeface="Georgia"/>
            </a:endParaRPr>
          </a:p>
          <a:p>
            <a:pPr marL="9525" marR="441960">
              <a:buFont typeface="Georgia"/>
              <a:buChar char="•"/>
              <a:tabLst>
                <a:tab pos="134303" algn="l"/>
              </a:tabLst>
            </a:pPr>
            <a:r>
              <a:rPr lang="en-US" spc="-4" dirty="0">
                <a:latin typeface="Trebuchet MS" panose="020B0703020202090204" pitchFamily="34" charset="0"/>
                <a:cs typeface="Georgia"/>
              </a:rPr>
              <a:t>J-1 Interns: up </a:t>
            </a:r>
            <a:r>
              <a:rPr lang="en-US" dirty="0">
                <a:latin typeface="Trebuchet MS" panose="020B0703020202090204" pitchFamily="34" charset="0"/>
                <a:cs typeface="Georgia"/>
              </a:rPr>
              <a:t>to 12 </a:t>
            </a:r>
            <a:r>
              <a:rPr lang="en-US" spc="-4" dirty="0">
                <a:latin typeface="Trebuchet MS" panose="020B0703020202090204" pitchFamily="34" charset="0"/>
                <a:cs typeface="Georgia"/>
              </a:rPr>
              <a:t>months. Must be </a:t>
            </a:r>
            <a:r>
              <a:rPr lang="en-US" dirty="0">
                <a:latin typeface="Trebuchet MS" panose="020B0703020202090204" pitchFamily="34" charset="0"/>
                <a:cs typeface="Georgia"/>
              </a:rPr>
              <a:t>in </a:t>
            </a:r>
            <a:r>
              <a:rPr lang="en-US" spc="-4" dirty="0">
                <a:latin typeface="Trebuchet MS" panose="020B0703020202090204" pitchFamily="34" charset="0"/>
                <a:cs typeface="Georgia"/>
              </a:rPr>
              <a:t>post-secondary program </a:t>
            </a:r>
            <a:r>
              <a:rPr lang="en-US" dirty="0">
                <a:latin typeface="Trebuchet MS" panose="020B0703020202090204" pitchFamily="34" charset="0"/>
                <a:cs typeface="Georgia"/>
              </a:rPr>
              <a:t>abroad </a:t>
            </a:r>
            <a:r>
              <a:rPr lang="en-US" spc="-4" dirty="0">
                <a:latin typeface="Trebuchet MS" panose="020B0703020202090204" pitchFamily="34" charset="0"/>
                <a:cs typeface="Georgia"/>
              </a:rPr>
              <a:t>or </a:t>
            </a:r>
            <a:r>
              <a:rPr lang="en-US" dirty="0">
                <a:latin typeface="Trebuchet MS" panose="020B0703020202090204" pitchFamily="34" charset="0"/>
                <a:cs typeface="Georgia"/>
              </a:rPr>
              <a:t>recent </a:t>
            </a:r>
            <a:r>
              <a:rPr lang="en-US" spc="-4" dirty="0">
                <a:latin typeface="Trebuchet MS" panose="020B0703020202090204" pitchFamily="34" charset="0"/>
                <a:cs typeface="Georgia"/>
              </a:rPr>
              <a:t>grad. </a:t>
            </a:r>
            <a:r>
              <a:rPr lang="en-US" dirty="0">
                <a:latin typeface="Trebuchet MS" panose="020B0703020202090204" pitchFamily="34" charset="0"/>
                <a:cs typeface="Georgia"/>
              </a:rPr>
              <a:t>Training must </a:t>
            </a:r>
            <a:r>
              <a:rPr lang="en-US" spc="-4" dirty="0">
                <a:latin typeface="Trebuchet MS" panose="020B0703020202090204" pitchFamily="34" charset="0"/>
                <a:cs typeface="Georgia"/>
              </a:rPr>
              <a:t>be </a:t>
            </a:r>
            <a:r>
              <a:rPr lang="en-US" dirty="0">
                <a:latin typeface="Trebuchet MS" panose="020B0703020202090204" pitchFamily="34" charset="0"/>
                <a:cs typeface="Georgia"/>
              </a:rPr>
              <a:t>in a </a:t>
            </a:r>
            <a:r>
              <a:rPr lang="en-US" spc="-4" dirty="0">
                <a:latin typeface="Trebuchet MS" panose="020B0703020202090204" pitchFamily="34" charset="0"/>
                <a:cs typeface="Georgia"/>
              </a:rPr>
              <a:t>field </a:t>
            </a:r>
            <a:r>
              <a:rPr lang="en-US" dirty="0">
                <a:latin typeface="Trebuchet MS" panose="020B0703020202090204" pitchFamily="34" charset="0"/>
                <a:cs typeface="Georgia"/>
              </a:rPr>
              <a:t>related </a:t>
            </a:r>
            <a:r>
              <a:rPr lang="en-US" spc="-4" dirty="0">
                <a:latin typeface="Trebuchet MS" panose="020B0703020202090204" pitchFamily="34" charset="0"/>
                <a:cs typeface="Georgia"/>
              </a:rPr>
              <a:t>to area of</a:t>
            </a:r>
            <a:r>
              <a:rPr lang="en-US" spc="4" dirty="0">
                <a:latin typeface="Trebuchet MS" panose="020B0703020202090204" pitchFamily="34" charset="0"/>
                <a:cs typeface="Georgia"/>
              </a:rPr>
              <a:t> </a:t>
            </a:r>
            <a:r>
              <a:rPr lang="en-US" spc="-4" dirty="0">
                <a:latin typeface="Trebuchet MS" panose="020B0703020202090204" pitchFamily="34" charset="0"/>
                <a:cs typeface="Georgia"/>
              </a:rPr>
              <a:t>study.</a:t>
            </a:r>
            <a:endParaRPr lang="en-US" dirty="0">
              <a:latin typeface="Trebuchet MS" panose="020B0703020202090204" pitchFamily="34" charset="0"/>
              <a:cs typeface="Georgia"/>
            </a:endParaRPr>
          </a:p>
          <a:p>
            <a:pPr marL="133826" indent="-124778">
              <a:buFont typeface="Georgia"/>
              <a:buChar char="•"/>
              <a:tabLst>
                <a:tab pos="134303" algn="l"/>
              </a:tabLst>
            </a:pPr>
            <a:r>
              <a:rPr lang="en-US" spc="-4" dirty="0">
                <a:latin typeface="Trebuchet MS" panose="020B0703020202090204" pitchFamily="34" charset="0"/>
                <a:cs typeface="Georgia"/>
              </a:rPr>
              <a:t>J-1 Trainees: </a:t>
            </a:r>
            <a:r>
              <a:rPr lang="en-US" dirty="0">
                <a:latin typeface="Trebuchet MS" panose="020B0703020202090204" pitchFamily="34" charset="0"/>
                <a:cs typeface="Georgia"/>
              </a:rPr>
              <a:t>up to 18 months. </a:t>
            </a:r>
            <a:r>
              <a:rPr lang="en-US" spc="-4" dirty="0">
                <a:latin typeface="Trebuchet MS" panose="020B0703020202090204" pitchFamily="34" charset="0"/>
                <a:cs typeface="Georgia"/>
              </a:rPr>
              <a:t>Must </a:t>
            </a:r>
            <a:r>
              <a:rPr lang="en-US" dirty="0">
                <a:latin typeface="Trebuchet MS" panose="020B0703020202090204" pitchFamily="34" charset="0"/>
                <a:cs typeface="Georgia"/>
              </a:rPr>
              <a:t>be </a:t>
            </a:r>
            <a:r>
              <a:rPr lang="en-US" spc="-4" dirty="0">
                <a:latin typeface="Trebuchet MS" panose="020B0703020202090204" pitchFamily="34" charset="0"/>
                <a:cs typeface="Georgia"/>
              </a:rPr>
              <a:t>foreign graduate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have </a:t>
            </a:r>
            <a:r>
              <a:rPr lang="en-US" dirty="0">
                <a:latin typeface="Trebuchet MS" panose="020B0703020202090204" pitchFamily="34" charset="0"/>
                <a:cs typeface="Georgia"/>
              </a:rPr>
              <a:t>one </a:t>
            </a:r>
            <a:r>
              <a:rPr lang="en-US" spc="-4" dirty="0">
                <a:latin typeface="Trebuchet MS" panose="020B0703020202090204" pitchFamily="34" charset="0"/>
                <a:cs typeface="Georgia"/>
              </a:rPr>
              <a:t>year </a:t>
            </a:r>
            <a:r>
              <a:rPr lang="en-US" dirty="0">
                <a:latin typeface="Trebuchet MS" panose="020B0703020202090204" pitchFamily="34" charset="0"/>
                <a:cs typeface="Georgia"/>
              </a:rPr>
              <a:t>of experience or</a:t>
            </a:r>
            <a:r>
              <a:rPr lang="en-US" spc="-15" dirty="0">
                <a:latin typeface="Trebuchet MS" panose="020B0703020202090204" pitchFamily="34" charset="0"/>
                <a:cs typeface="Georgia"/>
              </a:rPr>
              <a:t> </a:t>
            </a:r>
            <a:r>
              <a:rPr lang="en-US" dirty="0">
                <a:latin typeface="Trebuchet MS" panose="020B0703020202090204" pitchFamily="34" charset="0"/>
                <a:cs typeface="Georgia"/>
              </a:rPr>
              <a:t>5 </a:t>
            </a:r>
            <a:r>
              <a:rPr lang="en-US" spc="-4" dirty="0">
                <a:latin typeface="Trebuchet MS" panose="020B0703020202090204" pitchFamily="34" charset="0"/>
                <a:cs typeface="Georgia"/>
              </a:rPr>
              <a:t>years of professional experience.</a:t>
            </a:r>
            <a:endParaRPr lang="en-US" dirty="0">
              <a:latin typeface="Trebuchet MS" panose="020B0703020202090204" pitchFamily="34" charset="0"/>
              <a:cs typeface="Georgia"/>
            </a:endParaRPr>
          </a:p>
          <a:p>
            <a:pPr marL="131445" indent="-122396">
              <a:tabLst>
                <a:tab pos="131921" algn="l"/>
              </a:tabLst>
            </a:pPr>
            <a:r>
              <a:rPr lang="en-US" spc="-4" dirty="0">
                <a:latin typeface="Trebuchet MS" panose="020B0703020202090204" pitchFamily="34" charset="0"/>
                <a:cs typeface="Georgia"/>
              </a:rPr>
              <a:t>Spouses permitted employment</a:t>
            </a:r>
            <a:r>
              <a:rPr lang="en-US" spc="-53" dirty="0">
                <a:latin typeface="Trebuchet MS" panose="020B0703020202090204" pitchFamily="34" charset="0"/>
                <a:cs typeface="Georgia"/>
              </a:rPr>
              <a:t> </a:t>
            </a:r>
            <a:r>
              <a:rPr lang="en-US" dirty="0">
                <a:latin typeface="Trebuchet MS" panose="020B0703020202090204" pitchFamily="34" charset="0"/>
                <a:cs typeface="Georgia"/>
              </a:rPr>
              <a:t>authorization</a:t>
            </a:r>
          </a:p>
          <a:p>
            <a:pPr marL="131445" indent="-122396">
              <a:tabLst>
                <a:tab pos="131921" algn="l"/>
              </a:tabLst>
            </a:pPr>
            <a:r>
              <a:rPr lang="en-US" dirty="0">
                <a:latin typeface="Trebuchet MS" panose="020B0703020202090204" pitchFamily="34" charset="0"/>
                <a:cs typeface="Georgia"/>
              </a:rPr>
              <a:t>Watch </a:t>
            </a:r>
            <a:r>
              <a:rPr lang="en-US" spc="-4" dirty="0">
                <a:latin typeface="Trebuchet MS" panose="020B0703020202090204" pitchFamily="34" charset="0"/>
                <a:cs typeface="Georgia"/>
              </a:rPr>
              <a:t>out for </a:t>
            </a:r>
            <a:r>
              <a:rPr lang="en-US" dirty="0">
                <a:latin typeface="Trebuchet MS" panose="020B0703020202090204" pitchFamily="34" charset="0"/>
                <a:cs typeface="Georgia"/>
              </a:rPr>
              <a:t>2-</a:t>
            </a:r>
            <a:r>
              <a:rPr lang="en-US" spc="-4" dirty="0">
                <a:latin typeface="Trebuchet MS" panose="020B0703020202090204" pitchFamily="34" charset="0"/>
                <a:cs typeface="Georgia"/>
              </a:rPr>
              <a:t>year home </a:t>
            </a:r>
            <a:r>
              <a:rPr lang="en-US" dirty="0">
                <a:latin typeface="Trebuchet MS" panose="020B0703020202090204" pitchFamily="34" charset="0"/>
                <a:cs typeface="Georgia"/>
              </a:rPr>
              <a:t>residency </a:t>
            </a:r>
            <a:r>
              <a:rPr lang="en-US" spc="-4" dirty="0">
                <a:latin typeface="Trebuchet MS" panose="020B0703020202090204" pitchFamily="34" charset="0"/>
                <a:cs typeface="Georgia"/>
              </a:rPr>
              <a:t>requirement </a:t>
            </a:r>
            <a:r>
              <a:rPr lang="en-US" dirty="0">
                <a:latin typeface="Trebuchet MS" panose="020B0703020202090204" pitchFamily="34" charset="0"/>
                <a:cs typeface="Georgia"/>
              </a:rPr>
              <a:t>– </a:t>
            </a:r>
            <a:r>
              <a:rPr lang="en-US" spc="-4" dirty="0">
                <a:latin typeface="Trebuchet MS" panose="020B0703020202090204" pitchFamily="34" charset="0"/>
                <a:cs typeface="Georgia"/>
              </a:rPr>
              <a:t>skills</a:t>
            </a:r>
            <a:r>
              <a:rPr lang="en-US" spc="-19" dirty="0">
                <a:latin typeface="Trebuchet MS" panose="020B0703020202090204" pitchFamily="34" charset="0"/>
                <a:cs typeface="Georgia"/>
              </a:rPr>
              <a:t> </a:t>
            </a:r>
            <a:r>
              <a:rPr lang="en-US" spc="-4" dirty="0">
                <a:latin typeface="Trebuchet MS" panose="020B0703020202090204" pitchFamily="34" charset="0"/>
                <a:cs typeface="Georgia"/>
              </a:rPr>
              <a:t>list</a:t>
            </a:r>
            <a:endParaRPr lang="en-US" dirty="0">
              <a:latin typeface="Trebuchet MS" panose="020B0703020202090204" pitchFamily="34" charset="0"/>
              <a:cs typeface="Georgia"/>
            </a:endParaRPr>
          </a:p>
          <a:p>
            <a:pPr marL="0" indent="0">
              <a:buNone/>
            </a:pPr>
            <a:endParaRPr lang="en-US" dirty="0"/>
          </a:p>
        </p:txBody>
      </p:sp>
    </p:spTree>
    <p:extLst>
      <p:ext uri="{BB962C8B-B14F-4D97-AF65-F5344CB8AC3E}">
        <p14:creationId xmlns:p14="http://schemas.microsoft.com/office/powerpoint/2010/main" val="15686058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sz="4000" dirty="0"/>
              <a:t>VISAS FOR TRAINING: J-1|H-3</a:t>
            </a:r>
          </a:p>
        </p:txBody>
      </p:sp>
      <p:sp>
        <p:nvSpPr>
          <p:cNvPr id="7" name="Content Placeholder 6">
            <a:extLst>
              <a:ext uri="{FF2B5EF4-FFF2-40B4-BE49-F238E27FC236}">
                <a16:creationId xmlns:a16="http://schemas.microsoft.com/office/drawing/2014/main" id="{32A08417-128F-AE4E-AF9B-BDDC20A65F96}"/>
              </a:ext>
            </a:extLst>
          </p:cNvPr>
          <p:cNvSpPr>
            <a:spLocks noGrp="1"/>
          </p:cNvSpPr>
          <p:nvPr>
            <p:ph idx="1"/>
          </p:nvPr>
        </p:nvSpPr>
        <p:spPr>
          <a:xfrm>
            <a:off x="1981200" y="1905001"/>
            <a:ext cx="8229600" cy="4017963"/>
          </a:xfrm>
        </p:spPr>
        <p:txBody>
          <a:bodyPr>
            <a:normAutofit fontScale="92500" lnSpcReduction="10000"/>
          </a:bodyPr>
          <a:lstStyle/>
          <a:p>
            <a:pPr marL="9525" algn="ctr">
              <a:lnSpc>
                <a:spcPts val="1796"/>
              </a:lnSpc>
            </a:pPr>
            <a:r>
              <a:rPr lang="en-US" b="1" spc="-4" dirty="0">
                <a:uFill>
                  <a:solidFill>
                    <a:srgbClr val="000000"/>
                  </a:solidFill>
                </a:uFill>
                <a:latin typeface="Trebuchet MS" panose="020B0703020202090204" pitchFamily="34" charset="0"/>
                <a:cs typeface="Georgia"/>
              </a:rPr>
              <a:t>H-3 Visa </a:t>
            </a:r>
            <a:r>
              <a:rPr lang="en-US" b="1" dirty="0">
                <a:uFill>
                  <a:solidFill>
                    <a:srgbClr val="000000"/>
                  </a:solidFill>
                </a:uFill>
                <a:latin typeface="Trebuchet MS" panose="020B0703020202090204" pitchFamily="34" charset="0"/>
                <a:cs typeface="Georgia"/>
              </a:rPr>
              <a:t>for </a:t>
            </a:r>
            <a:r>
              <a:rPr lang="en-US" b="1" spc="-4" dirty="0">
                <a:uFill>
                  <a:solidFill>
                    <a:srgbClr val="000000"/>
                  </a:solidFill>
                </a:uFill>
                <a:latin typeface="Trebuchet MS" panose="020B0703020202090204" pitchFamily="34" charset="0"/>
                <a:cs typeface="Georgia"/>
              </a:rPr>
              <a:t>Training: </a:t>
            </a:r>
            <a:r>
              <a:rPr lang="en-US" b="1" dirty="0">
                <a:uFill>
                  <a:solidFill>
                    <a:srgbClr val="000000"/>
                  </a:solidFill>
                </a:uFill>
                <a:latin typeface="Trebuchet MS" panose="020B0703020202090204" pitchFamily="34" charset="0"/>
                <a:cs typeface="Georgia"/>
              </a:rPr>
              <a:t>8 </a:t>
            </a:r>
            <a:r>
              <a:rPr lang="en-US" b="1" spc="-4" dirty="0">
                <a:uFill>
                  <a:solidFill>
                    <a:srgbClr val="000000"/>
                  </a:solidFill>
                </a:uFill>
                <a:latin typeface="Trebuchet MS" panose="020B0703020202090204" pitchFamily="34" charset="0"/>
                <a:cs typeface="Georgia"/>
              </a:rPr>
              <a:t>CFR </a:t>
            </a:r>
            <a:r>
              <a:rPr lang="en-US" b="1" dirty="0">
                <a:uFill>
                  <a:solidFill>
                    <a:srgbClr val="000000"/>
                  </a:solidFill>
                </a:uFill>
                <a:latin typeface="Arial"/>
                <a:cs typeface="Arial"/>
              </a:rPr>
              <a:t>§</a:t>
            </a:r>
            <a:r>
              <a:rPr lang="en-US" b="1" dirty="0">
                <a:uFill>
                  <a:solidFill>
                    <a:srgbClr val="000000"/>
                  </a:solidFill>
                </a:uFill>
                <a:latin typeface="Trebuchet MS" panose="020B0703020202090204" pitchFamily="34" charset="0"/>
                <a:cs typeface="Georgia"/>
              </a:rPr>
              <a:t>214.2(h)</a:t>
            </a:r>
          </a:p>
          <a:p>
            <a:pPr marL="9525" algn="ctr">
              <a:lnSpc>
                <a:spcPts val="1796"/>
              </a:lnSpc>
            </a:pPr>
            <a:endParaRPr lang="en-US" b="1" dirty="0">
              <a:latin typeface="Trebuchet MS" panose="020B0703020202090204" pitchFamily="34" charset="0"/>
              <a:cs typeface="Georgia"/>
            </a:endParaRPr>
          </a:p>
          <a:p>
            <a:pPr marL="133826" indent="-124778">
              <a:lnSpc>
                <a:spcPts val="1796"/>
              </a:lnSpc>
              <a:tabLst>
                <a:tab pos="134303" algn="l"/>
              </a:tabLst>
            </a:pPr>
            <a:r>
              <a:rPr lang="en-US" spc="-4" dirty="0">
                <a:latin typeface="Trebuchet MS" panose="020B0703020202090204" pitchFamily="34" charset="0"/>
                <a:cs typeface="Georgia"/>
              </a:rPr>
              <a:t>Can be </a:t>
            </a:r>
            <a:r>
              <a:rPr lang="en-US" dirty="0">
                <a:latin typeface="Trebuchet MS" panose="020B0703020202090204" pitchFamily="34" charset="0"/>
                <a:cs typeface="Georgia"/>
              </a:rPr>
              <a:t>obtained </a:t>
            </a:r>
            <a:r>
              <a:rPr lang="en-US" spc="-4" dirty="0">
                <a:latin typeface="Trebuchet MS" panose="020B0703020202090204" pitchFamily="34" charset="0"/>
                <a:cs typeface="Georgia"/>
              </a:rPr>
              <a:t>for up </a:t>
            </a:r>
            <a:r>
              <a:rPr lang="en-US" dirty="0">
                <a:latin typeface="Trebuchet MS" panose="020B0703020202090204" pitchFamily="34" charset="0"/>
                <a:cs typeface="Georgia"/>
              </a:rPr>
              <a:t>to 2</a:t>
            </a:r>
            <a:r>
              <a:rPr lang="en-US" spc="-34" dirty="0">
                <a:latin typeface="Trebuchet MS" panose="020B0703020202090204" pitchFamily="34" charset="0"/>
                <a:cs typeface="Georgia"/>
              </a:rPr>
              <a:t> </a:t>
            </a:r>
            <a:r>
              <a:rPr lang="en-US" spc="-4" dirty="0">
                <a:latin typeface="Trebuchet MS" panose="020B0703020202090204" pitchFamily="34" charset="0"/>
                <a:cs typeface="Georgia"/>
              </a:rPr>
              <a:t>years</a:t>
            </a:r>
            <a:endParaRPr lang="en-US" dirty="0">
              <a:latin typeface="Trebuchet MS" panose="020B0703020202090204" pitchFamily="34" charset="0"/>
              <a:cs typeface="Georgia"/>
            </a:endParaRPr>
          </a:p>
          <a:p>
            <a:pPr marL="131445" indent="-122396">
              <a:spcBef>
                <a:spcPts val="4"/>
              </a:spcBef>
              <a:tabLst>
                <a:tab pos="131921" algn="l"/>
              </a:tabLst>
            </a:pPr>
            <a:r>
              <a:rPr lang="en-US" spc="-4" dirty="0">
                <a:latin typeface="Trebuchet MS" panose="020B0703020202090204" pitchFamily="34" charset="0"/>
                <a:cs typeface="Georgia"/>
              </a:rPr>
              <a:t>Harder to </a:t>
            </a:r>
            <a:r>
              <a:rPr lang="en-US" dirty="0">
                <a:latin typeface="Trebuchet MS" panose="020B0703020202090204" pitchFamily="34" charset="0"/>
                <a:cs typeface="Georgia"/>
              </a:rPr>
              <a:t>obtain - </a:t>
            </a:r>
            <a:r>
              <a:rPr lang="en-US" spc="-4" dirty="0">
                <a:latin typeface="Trebuchet MS" panose="020B0703020202090204" pitchFamily="34" charset="0"/>
                <a:cs typeface="Georgia"/>
              </a:rPr>
              <a:t>stringent USCIS</a:t>
            </a:r>
            <a:r>
              <a:rPr lang="en-US" spc="-15" dirty="0">
                <a:latin typeface="Trebuchet MS" panose="020B0703020202090204" pitchFamily="34" charset="0"/>
                <a:cs typeface="Georgia"/>
              </a:rPr>
              <a:t> </a:t>
            </a:r>
            <a:r>
              <a:rPr lang="en-US" dirty="0">
                <a:latin typeface="Trebuchet MS" panose="020B0703020202090204" pitchFamily="34" charset="0"/>
                <a:cs typeface="Georgia"/>
              </a:rPr>
              <a:t>adjudication</a:t>
            </a:r>
          </a:p>
          <a:p>
            <a:pPr marL="131445" indent="-122396">
              <a:tabLst>
                <a:tab pos="131921" algn="l"/>
              </a:tabLst>
            </a:pPr>
            <a:r>
              <a:rPr lang="en-US" dirty="0">
                <a:latin typeface="Trebuchet MS" panose="020B0703020202090204" pitchFamily="34" charset="0"/>
                <a:cs typeface="Georgia"/>
              </a:rPr>
              <a:t>No </a:t>
            </a:r>
            <a:r>
              <a:rPr lang="en-US" spc="-4" dirty="0">
                <a:latin typeface="Trebuchet MS" panose="020B0703020202090204" pitchFamily="34" charset="0"/>
                <a:cs typeface="Georgia"/>
              </a:rPr>
              <a:t>spouse employment</a:t>
            </a:r>
            <a:r>
              <a:rPr lang="en-US" spc="-38" dirty="0">
                <a:latin typeface="Trebuchet MS" panose="020B0703020202090204" pitchFamily="34" charset="0"/>
                <a:cs typeface="Georgia"/>
              </a:rPr>
              <a:t> </a:t>
            </a:r>
            <a:r>
              <a:rPr lang="en-US" dirty="0">
                <a:latin typeface="Trebuchet MS" panose="020B0703020202090204" pitchFamily="34" charset="0"/>
                <a:cs typeface="Georgia"/>
              </a:rPr>
              <a:t>authorization</a:t>
            </a:r>
          </a:p>
          <a:p>
            <a:pPr marL="131445" indent="-122396">
              <a:tabLst>
                <a:tab pos="131921" algn="l"/>
              </a:tabLst>
            </a:pPr>
            <a:r>
              <a:rPr lang="en-US" dirty="0">
                <a:latin typeface="Trebuchet MS" panose="020B0703020202090204" pitchFamily="34" charset="0"/>
                <a:cs typeface="Georgia"/>
              </a:rPr>
              <a:t>Best </a:t>
            </a:r>
            <a:r>
              <a:rPr lang="en-US" spc="-4" dirty="0">
                <a:latin typeface="Trebuchet MS" panose="020B0703020202090204" pitchFamily="34" charset="0"/>
                <a:cs typeface="Georgia"/>
              </a:rPr>
              <a:t>used for intracompany</a:t>
            </a:r>
            <a:r>
              <a:rPr lang="en-US" spc="-19" dirty="0">
                <a:latin typeface="Trebuchet MS" panose="020B0703020202090204" pitchFamily="34" charset="0"/>
                <a:cs typeface="Georgia"/>
              </a:rPr>
              <a:t> </a:t>
            </a:r>
            <a:r>
              <a:rPr lang="en-US" spc="-4" dirty="0">
                <a:latin typeface="Trebuchet MS" panose="020B0703020202090204" pitchFamily="34" charset="0"/>
                <a:cs typeface="Georgia"/>
              </a:rPr>
              <a:t>training</a:t>
            </a:r>
            <a:endParaRPr lang="en-US" dirty="0">
              <a:latin typeface="Trebuchet MS" panose="020B0703020202090204" pitchFamily="34" charset="0"/>
              <a:cs typeface="Georgia"/>
            </a:endParaRPr>
          </a:p>
          <a:p>
            <a:pPr>
              <a:spcBef>
                <a:spcPts val="11"/>
              </a:spcBef>
            </a:pPr>
            <a:endParaRPr lang="en-US" dirty="0">
              <a:latin typeface="Trebuchet MS" panose="020B0703020202090204" pitchFamily="34" charset="0"/>
              <a:cs typeface="Georgia"/>
            </a:endParaRPr>
          </a:p>
          <a:p>
            <a:pPr marL="0" marR="3810" indent="0">
              <a:buNone/>
            </a:pPr>
            <a:r>
              <a:rPr lang="en-US" b="1" spc="-4" dirty="0">
                <a:latin typeface="Trebuchet MS" panose="020B0703020202090204" pitchFamily="34" charset="0"/>
                <a:cs typeface="Georgia"/>
              </a:rPr>
              <a:t>ALERT: </a:t>
            </a:r>
            <a:r>
              <a:rPr lang="en-US" dirty="0">
                <a:latin typeface="Trebuchet MS" panose="020B0703020202090204" pitchFamily="34" charset="0"/>
                <a:cs typeface="Georgia"/>
              </a:rPr>
              <a:t>Department </a:t>
            </a:r>
            <a:r>
              <a:rPr lang="en-US" spc="-4" dirty="0">
                <a:latin typeface="Trebuchet MS" panose="020B0703020202090204" pitchFamily="34" charset="0"/>
                <a:cs typeface="Georgia"/>
              </a:rPr>
              <a:t>of </a:t>
            </a:r>
            <a:r>
              <a:rPr lang="en-US" dirty="0">
                <a:latin typeface="Trebuchet MS" panose="020B0703020202090204" pitchFamily="34" charset="0"/>
                <a:cs typeface="Georgia"/>
              </a:rPr>
              <a:t>State </a:t>
            </a:r>
            <a:r>
              <a:rPr lang="en-US" spc="-4" dirty="0">
                <a:latin typeface="Trebuchet MS" panose="020B0703020202090204" pitchFamily="34" charset="0"/>
                <a:cs typeface="Georgia"/>
              </a:rPr>
              <a:t>has started site </a:t>
            </a:r>
            <a:r>
              <a:rPr lang="en-US" dirty="0">
                <a:latin typeface="Trebuchet MS" panose="020B0703020202090204" pitchFamily="34" charset="0"/>
                <a:cs typeface="Georgia"/>
              </a:rPr>
              <a:t>visits (wary </a:t>
            </a:r>
            <a:r>
              <a:rPr lang="en-US" spc="-4" dirty="0">
                <a:latin typeface="Trebuchet MS" panose="020B0703020202090204" pitchFamily="34" charset="0"/>
                <a:cs typeface="Georgia"/>
              </a:rPr>
              <a:t>of J-1 </a:t>
            </a:r>
            <a:r>
              <a:rPr lang="en-US" dirty="0">
                <a:latin typeface="Trebuchet MS" panose="020B0703020202090204" pitchFamily="34" charset="0"/>
                <a:cs typeface="Georgia"/>
              </a:rPr>
              <a:t>being </a:t>
            </a:r>
            <a:r>
              <a:rPr lang="en-US" spc="-4" dirty="0">
                <a:latin typeface="Trebuchet MS" panose="020B0703020202090204" pitchFamily="34" charset="0"/>
                <a:cs typeface="Georgia"/>
              </a:rPr>
              <a:t>used </a:t>
            </a:r>
            <a:r>
              <a:rPr lang="en-US" dirty="0">
                <a:latin typeface="Trebuchet MS" panose="020B0703020202090204" pitchFamily="34" charset="0"/>
                <a:cs typeface="Georgia"/>
              </a:rPr>
              <a:t>as a means </a:t>
            </a:r>
            <a:r>
              <a:rPr lang="en-US" spc="-4" dirty="0">
                <a:latin typeface="Trebuchet MS" panose="020B0703020202090204" pitchFamily="34" charset="0"/>
                <a:cs typeface="Georgia"/>
              </a:rPr>
              <a:t>of </a:t>
            </a:r>
            <a:r>
              <a:rPr lang="en-US" dirty="0">
                <a:latin typeface="Trebuchet MS" panose="020B0703020202090204" pitchFamily="34" charset="0"/>
                <a:cs typeface="Georgia"/>
              </a:rPr>
              <a:t>getting </a:t>
            </a:r>
            <a:r>
              <a:rPr lang="en-US" spc="-4" dirty="0">
                <a:latin typeface="Trebuchet MS" panose="020B0703020202090204" pitchFamily="34" charset="0"/>
                <a:cs typeface="Georgia"/>
              </a:rPr>
              <a:t>around H-1B</a:t>
            </a:r>
            <a:r>
              <a:rPr lang="en-US" spc="11" dirty="0">
                <a:latin typeface="Trebuchet MS" panose="020B0703020202090204" pitchFamily="34" charset="0"/>
                <a:cs typeface="Georgia"/>
              </a:rPr>
              <a:t> </a:t>
            </a:r>
            <a:r>
              <a:rPr lang="en-US" spc="-4" dirty="0">
                <a:latin typeface="Trebuchet MS" panose="020B0703020202090204" pitchFamily="34" charset="0"/>
                <a:cs typeface="Georgia"/>
              </a:rPr>
              <a:t>limitations)</a:t>
            </a:r>
            <a:endParaRPr lang="en-US" dirty="0">
              <a:latin typeface="Trebuchet MS" panose="020B0703020202090204" pitchFamily="34" charset="0"/>
              <a:cs typeface="Georgia"/>
            </a:endParaRPr>
          </a:p>
          <a:p>
            <a:pPr marL="0" indent="0">
              <a:buNone/>
            </a:pPr>
            <a:r>
              <a:rPr lang="en-US" b="1" spc="-4" dirty="0">
                <a:latin typeface="Trebuchet MS" panose="020B0703020202090204" pitchFamily="34" charset="0"/>
                <a:cs typeface="Georgia"/>
              </a:rPr>
              <a:t>Practice</a:t>
            </a:r>
            <a:r>
              <a:rPr lang="en-US" b="1" spc="-11" dirty="0">
                <a:latin typeface="Trebuchet MS" panose="020B0703020202090204" pitchFamily="34" charset="0"/>
                <a:cs typeface="Georgia"/>
              </a:rPr>
              <a:t> </a:t>
            </a:r>
            <a:r>
              <a:rPr lang="en-US" b="1" spc="-4" dirty="0">
                <a:latin typeface="Trebuchet MS" panose="020B0703020202090204" pitchFamily="34" charset="0"/>
                <a:cs typeface="Georgia"/>
              </a:rPr>
              <a:t>Pointer:</a:t>
            </a:r>
            <a:endParaRPr lang="en-US" b="1" dirty="0">
              <a:latin typeface="Trebuchet MS" panose="020B0703020202090204" pitchFamily="34" charset="0"/>
              <a:cs typeface="Georgia"/>
            </a:endParaRPr>
          </a:p>
          <a:p>
            <a:pPr marL="9525"/>
            <a:r>
              <a:rPr lang="en-US" spc="-4" dirty="0">
                <a:latin typeface="Trebuchet MS" panose="020B0703020202090204" pitchFamily="34" charset="0"/>
                <a:cs typeface="Georgia"/>
              </a:rPr>
              <a:t>Foreign </a:t>
            </a:r>
            <a:r>
              <a:rPr lang="en-US" dirty="0">
                <a:latin typeface="Trebuchet MS" panose="020B0703020202090204" pitchFamily="34" charset="0"/>
                <a:cs typeface="Georgia"/>
              </a:rPr>
              <a:t>Students (F-1) </a:t>
            </a:r>
            <a:r>
              <a:rPr lang="en-US" spc="-4" dirty="0">
                <a:latin typeface="Trebuchet MS" panose="020B0703020202090204" pitchFamily="34" charset="0"/>
                <a:cs typeface="Georgia"/>
              </a:rPr>
              <a:t>get “free” training </a:t>
            </a:r>
            <a:r>
              <a:rPr lang="en-US" dirty="0">
                <a:latin typeface="Trebuchet MS" panose="020B0703020202090204" pitchFamily="34" charset="0"/>
                <a:cs typeface="Georgia"/>
              </a:rPr>
              <a:t>after </a:t>
            </a:r>
            <a:r>
              <a:rPr lang="en-US" spc="-4" dirty="0">
                <a:latin typeface="Trebuchet MS" panose="020B0703020202090204" pitchFamily="34" charset="0"/>
                <a:cs typeface="Georgia"/>
              </a:rPr>
              <a:t>degree (“OPT”) </a:t>
            </a:r>
            <a:r>
              <a:rPr lang="en-US" dirty="0">
                <a:latin typeface="Trebuchet MS" panose="020B0703020202090204" pitchFamily="34" charset="0"/>
                <a:cs typeface="Georgia"/>
              </a:rPr>
              <a:t>valid </a:t>
            </a:r>
            <a:r>
              <a:rPr lang="en-US" spc="-4" dirty="0">
                <a:latin typeface="Trebuchet MS" panose="020B0703020202090204" pitchFamily="34" charset="0"/>
                <a:cs typeface="Georgia"/>
              </a:rPr>
              <a:t>for </a:t>
            </a:r>
            <a:r>
              <a:rPr lang="en-US" dirty="0">
                <a:latin typeface="Trebuchet MS" panose="020B0703020202090204" pitchFamily="34" charset="0"/>
                <a:cs typeface="Georgia"/>
              </a:rPr>
              <a:t>1 </a:t>
            </a:r>
            <a:r>
              <a:rPr lang="en-US" spc="-4" dirty="0">
                <a:latin typeface="Trebuchet MS" panose="020B0703020202090204" pitchFamily="34" charset="0"/>
                <a:cs typeface="Georgia"/>
              </a:rPr>
              <a:t>year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can</a:t>
            </a:r>
            <a:r>
              <a:rPr lang="en-US" spc="41" dirty="0">
                <a:latin typeface="Trebuchet MS" panose="020B0703020202090204" pitchFamily="34" charset="0"/>
                <a:cs typeface="Georgia"/>
              </a:rPr>
              <a:t> </a:t>
            </a:r>
            <a:r>
              <a:rPr lang="en-US" spc="-4" dirty="0">
                <a:latin typeface="Trebuchet MS" panose="020B0703020202090204" pitchFamily="34" charset="0"/>
                <a:cs typeface="Georgia"/>
              </a:rPr>
              <a:t>be </a:t>
            </a:r>
            <a:r>
              <a:rPr lang="en-US" dirty="0">
                <a:latin typeface="Trebuchet MS" panose="020B0703020202090204" pitchFamily="34" charset="0"/>
                <a:cs typeface="Georgia"/>
              </a:rPr>
              <a:t>extended 24 </a:t>
            </a:r>
            <a:r>
              <a:rPr lang="en-US" spc="-4" dirty="0">
                <a:latin typeface="Trebuchet MS" panose="020B0703020202090204" pitchFamily="34" charset="0"/>
                <a:cs typeface="Georgia"/>
              </a:rPr>
              <a:t>mos. </a:t>
            </a:r>
            <a:r>
              <a:rPr lang="en-US" dirty="0">
                <a:latin typeface="Trebuchet MS" panose="020B0703020202090204" pitchFamily="34" charset="0"/>
                <a:cs typeface="Georgia"/>
              </a:rPr>
              <a:t>(as </a:t>
            </a:r>
            <a:r>
              <a:rPr lang="en-US" spc="-4" dirty="0">
                <a:latin typeface="Trebuchet MS" panose="020B0703020202090204" pitchFamily="34" charset="0"/>
                <a:cs typeface="Georgia"/>
              </a:rPr>
              <a:t>of May </a:t>
            </a:r>
            <a:r>
              <a:rPr lang="en-US" dirty="0">
                <a:latin typeface="Trebuchet MS" panose="020B0703020202090204" pitchFamily="34" charset="0"/>
                <a:cs typeface="Georgia"/>
              </a:rPr>
              <a:t>10, 2016) if </a:t>
            </a:r>
            <a:r>
              <a:rPr lang="en-US" spc="-4" dirty="0">
                <a:latin typeface="Trebuchet MS" panose="020B0703020202090204" pitchFamily="34" charset="0"/>
                <a:cs typeface="Georgia"/>
              </a:rPr>
              <a:t>STEM degree </a:t>
            </a:r>
            <a:r>
              <a:rPr lang="en-US" dirty="0">
                <a:latin typeface="Trebuchet MS" panose="020B0703020202090204" pitchFamily="34" charset="0"/>
                <a:cs typeface="Georgia"/>
              </a:rPr>
              <a:t>and </a:t>
            </a:r>
            <a:r>
              <a:rPr lang="en-US" spc="-4" dirty="0">
                <a:latin typeface="Trebuchet MS" panose="020B0703020202090204" pitchFamily="34" charset="0"/>
                <a:cs typeface="Georgia"/>
              </a:rPr>
              <a:t>employer </a:t>
            </a:r>
            <a:r>
              <a:rPr lang="en-US" dirty="0">
                <a:latin typeface="Trebuchet MS" panose="020B0703020202090204" pitchFamily="34" charset="0"/>
                <a:cs typeface="Georgia"/>
              </a:rPr>
              <a:t>is E</a:t>
            </a:r>
            <a:r>
              <a:rPr lang="en-US" spc="-41" dirty="0">
                <a:latin typeface="Trebuchet MS" panose="020B0703020202090204" pitchFamily="34" charset="0"/>
                <a:cs typeface="Georgia"/>
              </a:rPr>
              <a:t> </a:t>
            </a:r>
            <a:r>
              <a:rPr lang="en-US" dirty="0">
                <a:latin typeface="Trebuchet MS" panose="020B0703020202090204" pitchFamily="34" charset="0"/>
                <a:cs typeface="Georgia"/>
              </a:rPr>
              <a:t>Verify</a:t>
            </a:r>
          </a:p>
          <a:p>
            <a:pPr marL="0" indent="0">
              <a:buNone/>
            </a:pPr>
            <a:endParaRPr lang="en-US" sz="1600" dirty="0"/>
          </a:p>
        </p:txBody>
      </p:sp>
    </p:spTree>
    <p:extLst>
      <p:ext uri="{BB962C8B-B14F-4D97-AF65-F5344CB8AC3E}">
        <p14:creationId xmlns:p14="http://schemas.microsoft.com/office/powerpoint/2010/main" val="143388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sz="4000" dirty="0"/>
              <a:t>CASE FOR DISCUSSION, pg. 132</a:t>
            </a:r>
          </a:p>
        </p:txBody>
      </p:sp>
      <p:sp>
        <p:nvSpPr>
          <p:cNvPr id="8" name="Content Placeholder 7">
            <a:extLst>
              <a:ext uri="{FF2B5EF4-FFF2-40B4-BE49-F238E27FC236}">
                <a16:creationId xmlns:a16="http://schemas.microsoft.com/office/drawing/2014/main" id="{99530FE8-9394-4041-A85A-44A7B857A87D}"/>
              </a:ext>
            </a:extLst>
          </p:cNvPr>
          <p:cNvSpPr>
            <a:spLocks noGrp="1"/>
          </p:cNvSpPr>
          <p:nvPr>
            <p:ph idx="1"/>
          </p:nvPr>
        </p:nvSpPr>
        <p:spPr/>
        <p:txBody>
          <a:bodyPr/>
          <a:lstStyle/>
          <a:p>
            <a:pPr marL="0" marR="3810" indent="0">
              <a:spcBef>
                <a:spcPts val="79"/>
              </a:spcBef>
              <a:buNone/>
            </a:pPr>
            <a:r>
              <a:rPr lang="en-US" sz="2400" spc="-4" dirty="0">
                <a:latin typeface="Trebuchet MS" panose="020B0703020202090204" pitchFamily="34" charset="0"/>
                <a:cs typeface="Georgia"/>
              </a:rPr>
              <a:t>Olivia </a:t>
            </a:r>
            <a:r>
              <a:rPr lang="en-US" sz="2400" dirty="0">
                <a:latin typeface="Trebuchet MS" panose="020B0703020202090204" pitchFamily="34" charset="0"/>
                <a:cs typeface="Georgia"/>
              </a:rPr>
              <a:t>is a </a:t>
            </a:r>
            <a:r>
              <a:rPr lang="en-US" sz="2400" spc="-4" dirty="0">
                <a:latin typeface="Trebuchet MS" panose="020B0703020202090204" pitchFamily="34" charset="0"/>
                <a:cs typeface="Georgia"/>
              </a:rPr>
              <a:t>dual </a:t>
            </a:r>
            <a:r>
              <a:rPr lang="en-US" sz="2400" dirty="0">
                <a:latin typeface="Trebuchet MS" panose="020B0703020202090204" pitchFamily="34" charset="0"/>
                <a:cs typeface="Georgia"/>
              </a:rPr>
              <a:t>national </a:t>
            </a:r>
            <a:r>
              <a:rPr lang="en-US" sz="2400" spc="-4" dirty="0">
                <a:latin typeface="Trebuchet MS" panose="020B0703020202090204" pitchFamily="34" charset="0"/>
                <a:cs typeface="Georgia"/>
              </a:rPr>
              <a:t>of </a:t>
            </a:r>
            <a:r>
              <a:rPr lang="en-US" sz="2400" dirty="0">
                <a:latin typeface="Trebuchet MS" panose="020B0703020202090204" pitchFamily="34" charset="0"/>
                <a:cs typeface="Georgia"/>
              </a:rPr>
              <a:t>Australia and </a:t>
            </a:r>
            <a:r>
              <a:rPr lang="en-US" sz="2400" spc="-4" dirty="0">
                <a:latin typeface="Trebuchet MS" panose="020B0703020202090204" pitchFamily="34" charset="0"/>
                <a:cs typeface="Georgia"/>
              </a:rPr>
              <a:t>Canada. Olivia has found </a:t>
            </a:r>
            <a:r>
              <a:rPr lang="en-US" sz="2400" dirty="0">
                <a:latin typeface="Trebuchet MS" panose="020B0703020202090204" pitchFamily="34" charset="0"/>
                <a:cs typeface="Georgia"/>
              </a:rPr>
              <a:t>an </a:t>
            </a:r>
            <a:r>
              <a:rPr lang="en-US" sz="2400" spc="-4" dirty="0">
                <a:latin typeface="Trebuchet MS" panose="020B0703020202090204" pitchFamily="34" charset="0"/>
                <a:cs typeface="Georgia"/>
              </a:rPr>
              <a:t>employer </a:t>
            </a:r>
            <a:r>
              <a:rPr lang="en-US" sz="2400" dirty="0">
                <a:latin typeface="Trebuchet MS" panose="020B0703020202090204" pitchFamily="34" charset="0"/>
                <a:cs typeface="Georgia"/>
              </a:rPr>
              <a:t>in </a:t>
            </a:r>
            <a:r>
              <a:rPr lang="en-US" sz="2400" spc="-4" dirty="0">
                <a:latin typeface="Trebuchet MS" panose="020B0703020202090204" pitchFamily="34" charset="0"/>
                <a:cs typeface="Georgia"/>
              </a:rPr>
              <a:t>New York that wants to hire her as </a:t>
            </a:r>
            <a:r>
              <a:rPr lang="en-US" sz="2400" dirty="0">
                <a:latin typeface="Trebuchet MS" panose="020B0703020202090204" pitchFamily="34" charset="0"/>
                <a:cs typeface="Georgia"/>
              </a:rPr>
              <a:t>an Accountant. </a:t>
            </a:r>
            <a:r>
              <a:rPr lang="en-US" sz="2400" spc="-4" dirty="0">
                <a:latin typeface="Trebuchet MS" panose="020B0703020202090204" pitchFamily="34" charset="0"/>
                <a:cs typeface="Georgia"/>
              </a:rPr>
              <a:t>Olivia has </a:t>
            </a:r>
            <a:r>
              <a:rPr lang="en-US" sz="2400" dirty="0">
                <a:latin typeface="Trebuchet MS" panose="020B0703020202090204" pitchFamily="34" charset="0"/>
                <a:cs typeface="Georgia"/>
              </a:rPr>
              <a:t>a </a:t>
            </a:r>
            <a:r>
              <a:rPr lang="en-US" sz="2400" spc="-4" dirty="0">
                <a:latin typeface="Trebuchet MS" panose="020B0703020202090204" pitchFamily="34" charset="0"/>
                <a:cs typeface="Georgia"/>
              </a:rPr>
              <a:t>degree </a:t>
            </a:r>
            <a:r>
              <a:rPr lang="en-US" sz="2400" dirty="0">
                <a:latin typeface="Trebuchet MS" panose="020B0703020202090204" pitchFamily="34" charset="0"/>
                <a:cs typeface="Georgia"/>
              </a:rPr>
              <a:t>in Accounting </a:t>
            </a:r>
            <a:r>
              <a:rPr lang="en-US" sz="2400" spc="-4" dirty="0">
                <a:latin typeface="Trebuchet MS" panose="020B0703020202090204" pitchFamily="34" charset="0"/>
                <a:cs typeface="Georgia"/>
              </a:rPr>
              <a:t>from </a:t>
            </a:r>
            <a:r>
              <a:rPr lang="en-US" sz="2400" dirty="0">
                <a:latin typeface="Trebuchet MS" panose="020B0703020202090204" pitchFamily="34" charset="0"/>
                <a:cs typeface="Georgia"/>
              </a:rPr>
              <a:t>a well-respected </a:t>
            </a:r>
            <a:r>
              <a:rPr lang="en-US" sz="2400" spc="-4" dirty="0">
                <a:latin typeface="Trebuchet MS" panose="020B0703020202090204" pitchFamily="34" charset="0"/>
                <a:cs typeface="Georgia"/>
              </a:rPr>
              <a:t>University </a:t>
            </a:r>
            <a:r>
              <a:rPr lang="en-US" sz="2400" dirty="0">
                <a:latin typeface="Trebuchet MS" panose="020B0703020202090204" pitchFamily="34" charset="0"/>
                <a:cs typeface="Georgia"/>
              </a:rPr>
              <a:t>in Australia. </a:t>
            </a:r>
            <a:r>
              <a:rPr lang="en-US" sz="2400" spc="-4" dirty="0">
                <a:latin typeface="Trebuchet MS" panose="020B0703020202090204" pitchFamily="34" charset="0"/>
                <a:cs typeface="Georgia"/>
              </a:rPr>
              <a:t>Olivia’s husband wants to be </a:t>
            </a:r>
            <a:r>
              <a:rPr lang="en-US" sz="2400" dirty="0">
                <a:latin typeface="Trebuchet MS" panose="020B0703020202090204" pitchFamily="34" charset="0"/>
                <a:cs typeface="Georgia"/>
              </a:rPr>
              <a:t>able </a:t>
            </a:r>
            <a:r>
              <a:rPr lang="en-US" sz="2400" spc="-4" dirty="0">
                <a:latin typeface="Trebuchet MS" panose="020B0703020202090204" pitchFamily="34" charset="0"/>
                <a:cs typeface="Georgia"/>
              </a:rPr>
              <a:t>to work </a:t>
            </a:r>
            <a:r>
              <a:rPr lang="en-US" sz="2400" dirty="0">
                <a:latin typeface="Trebuchet MS" panose="020B0703020202090204" pitchFamily="34" charset="0"/>
                <a:cs typeface="Georgia"/>
              </a:rPr>
              <a:t>in the </a:t>
            </a:r>
            <a:r>
              <a:rPr lang="en-US" sz="2400" spc="-4" dirty="0">
                <a:latin typeface="Trebuchet MS" panose="020B0703020202090204" pitchFamily="34" charset="0"/>
                <a:cs typeface="Georgia"/>
              </a:rPr>
              <a:t>United </a:t>
            </a:r>
            <a:r>
              <a:rPr lang="en-US" sz="2400" dirty="0">
                <a:latin typeface="Trebuchet MS" panose="020B0703020202090204" pitchFamily="34" charset="0"/>
                <a:cs typeface="Georgia"/>
              </a:rPr>
              <a:t>States as</a:t>
            </a:r>
            <a:r>
              <a:rPr lang="en-US" sz="2400" spc="19" dirty="0">
                <a:latin typeface="Trebuchet MS" panose="020B0703020202090204" pitchFamily="34" charset="0"/>
                <a:cs typeface="Georgia"/>
              </a:rPr>
              <a:t> </a:t>
            </a:r>
            <a:r>
              <a:rPr lang="en-US" sz="2400" spc="-4" dirty="0">
                <a:latin typeface="Trebuchet MS" panose="020B0703020202090204" pitchFamily="34" charset="0"/>
                <a:cs typeface="Georgia"/>
              </a:rPr>
              <a:t>well.</a:t>
            </a:r>
            <a:endParaRPr lang="en-US" sz="2400" dirty="0">
              <a:latin typeface="Trebuchet MS" panose="020B0703020202090204" pitchFamily="34" charset="0"/>
              <a:cs typeface="Georgia"/>
            </a:endParaRPr>
          </a:p>
          <a:p>
            <a:pPr marL="0" indent="0">
              <a:buNone/>
            </a:pPr>
            <a:endParaRPr lang="en-US" sz="2400" dirty="0">
              <a:latin typeface="Trebuchet MS" panose="020B0703020202090204" pitchFamily="34" charset="0"/>
              <a:cs typeface="Georgia"/>
            </a:endParaRPr>
          </a:p>
          <a:p>
            <a:pPr marL="177165" indent="-168116">
              <a:buSzPct val="111111"/>
              <a:buFont typeface="Georgia"/>
              <a:buChar char="•"/>
              <a:tabLst>
                <a:tab pos="177641" algn="l"/>
              </a:tabLst>
            </a:pPr>
            <a:r>
              <a:rPr lang="en-US" spc="-4" dirty="0">
                <a:latin typeface="Trebuchet MS" panose="020B0703020202090204" pitchFamily="34" charset="0"/>
                <a:cs typeface="Georgia"/>
              </a:rPr>
              <a:t>Which professionally specialty </a:t>
            </a:r>
            <a:r>
              <a:rPr lang="en-US" dirty="0">
                <a:latin typeface="Trebuchet MS" panose="020B0703020202090204" pitchFamily="34" charset="0"/>
                <a:cs typeface="Georgia"/>
              </a:rPr>
              <a:t>visa </a:t>
            </a:r>
            <a:r>
              <a:rPr lang="en-US" spc="-4" dirty="0">
                <a:latin typeface="Trebuchet MS" panose="020B0703020202090204" pitchFamily="34" charset="0"/>
                <a:cs typeface="Georgia"/>
              </a:rPr>
              <a:t>will </a:t>
            </a:r>
            <a:r>
              <a:rPr lang="en-US" dirty="0">
                <a:latin typeface="Trebuchet MS" panose="020B0703020202090204" pitchFamily="34" charset="0"/>
                <a:cs typeface="Georgia"/>
              </a:rPr>
              <a:t>best serve Olivia </a:t>
            </a:r>
            <a:r>
              <a:rPr lang="en-US" spc="-4" dirty="0">
                <a:latin typeface="Trebuchet MS" panose="020B0703020202090204" pitchFamily="34" charset="0"/>
                <a:cs typeface="Georgia"/>
              </a:rPr>
              <a:t>and </a:t>
            </a:r>
            <a:r>
              <a:rPr lang="en-US" dirty="0">
                <a:latin typeface="Trebuchet MS" panose="020B0703020202090204" pitchFamily="34" charset="0"/>
                <a:cs typeface="Georgia"/>
              </a:rPr>
              <a:t>her </a:t>
            </a:r>
            <a:r>
              <a:rPr lang="en-US" spc="-4" dirty="0">
                <a:latin typeface="Trebuchet MS" panose="020B0703020202090204" pitchFamily="34" charset="0"/>
                <a:cs typeface="Georgia"/>
              </a:rPr>
              <a:t>husband’s </a:t>
            </a:r>
            <a:r>
              <a:rPr lang="en-US" dirty="0">
                <a:latin typeface="Trebuchet MS" panose="020B0703020202090204" pitchFamily="34" charset="0"/>
                <a:cs typeface="Georgia"/>
              </a:rPr>
              <a:t>stay in</a:t>
            </a:r>
            <a:r>
              <a:rPr lang="en-US" spc="113" dirty="0">
                <a:latin typeface="Trebuchet MS" panose="020B0703020202090204" pitchFamily="34" charset="0"/>
                <a:cs typeface="Georgia"/>
              </a:rPr>
              <a:t> </a:t>
            </a:r>
            <a:r>
              <a:rPr lang="en-US" spc="-4" dirty="0">
                <a:latin typeface="Trebuchet MS" panose="020B0703020202090204" pitchFamily="34" charset="0"/>
                <a:cs typeface="Georgia"/>
              </a:rPr>
              <a:t>the</a:t>
            </a:r>
            <a:r>
              <a:rPr lang="en-US" dirty="0">
                <a:latin typeface="Trebuchet MS" panose="020B0703020202090204" pitchFamily="34" charset="0"/>
                <a:cs typeface="Georgia"/>
              </a:rPr>
              <a:t> </a:t>
            </a:r>
            <a:r>
              <a:rPr lang="en-US" spc="-4" dirty="0">
                <a:latin typeface="Trebuchet MS" panose="020B0703020202090204" pitchFamily="34" charset="0"/>
                <a:cs typeface="Georgia"/>
              </a:rPr>
              <a:t>United </a:t>
            </a:r>
            <a:r>
              <a:rPr lang="en-US" dirty="0">
                <a:latin typeface="Trebuchet MS" panose="020B0703020202090204" pitchFamily="34" charset="0"/>
                <a:cs typeface="Georgia"/>
              </a:rPr>
              <a:t>States </a:t>
            </a:r>
            <a:r>
              <a:rPr lang="en-US" spc="-4" dirty="0">
                <a:latin typeface="Trebuchet MS" panose="020B0703020202090204" pitchFamily="34" charset="0"/>
                <a:cs typeface="Georgia"/>
              </a:rPr>
              <a:t>and</a:t>
            </a:r>
            <a:r>
              <a:rPr lang="en-US" spc="-15" dirty="0">
                <a:latin typeface="Trebuchet MS" panose="020B0703020202090204" pitchFamily="34" charset="0"/>
                <a:cs typeface="Georgia"/>
              </a:rPr>
              <a:t> </a:t>
            </a:r>
            <a:r>
              <a:rPr lang="en-US" spc="-4" dirty="0">
                <a:latin typeface="Trebuchet MS" panose="020B0703020202090204" pitchFamily="34" charset="0"/>
                <a:cs typeface="Georgia"/>
              </a:rPr>
              <a:t>why?</a:t>
            </a:r>
            <a:endParaRPr lang="en-US" dirty="0">
              <a:latin typeface="Trebuchet MS" panose="020B0703020202090204" pitchFamily="34" charset="0"/>
              <a:cs typeface="Georgia"/>
            </a:endParaRPr>
          </a:p>
          <a:p>
            <a:pPr marL="0" indent="0">
              <a:buNone/>
            </a:pPr>
            <a:endParaRPr lang="en-US"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1524000" y="895350"/>
            <a:ext cx="9144000" cy="1143000"/>
          </a:xfrm>
        </p:spPr>
        <p:txBody>
          <a:bodyPr/>
          <a:lstStyle/>
          <a:p>
            <a:r>
              <a:rPr lang="en-US" dirty="0"/>
              <a:t>VISAS FOR EXTRAORDINARY ABILITY</a:t>
            </a:r>
            <a:br>
              <a:rPr lang="en-US" dirty="0"/>
            </a:br>
            <a:r>
              <a:rPr lang="en-US" sz="1800" dirty="0">
                <a:solidFill>
                  <a:srgbClr val="FF0000"/>
                </a:solidFill>
              </a:rPr>
              <a:t>O-1 INA §101(A)(15)(O); 8 C.F.R. §214.2(O)</a:t>
            </a:r>
          </a:p>
        </p:txBody>
      </p:sp>
      <p:sp>
        <p:nvSpPr>
          <p:cNvPr id="9" name="Content Placeholder 8">
            <a:extLst>
              <a:ext uri="{FF2B5EF4-FFF2-40B4-BE49-F238E27FC236}">
                <a16:creationId xmlns:a16="http://schemas.microsoft.com/office/drawing/2014/main" id="{D55AA565-FF10-294A-A925-A06F82B616AC}"/>
              </a:ext>
            </a:extLst>
          </p:cNvPr>
          <p:cNvSpPr>
            <a:spLocks noGrp="1"/>
          </p:cNvSpPr>
          <p:nvPr>
            <p:ph idx="1"/>
          </p:nvPr>
        </p:nvSpPr>
        <p:spPr/>
        <p:txBody>
          <a:bodyPr>
            <a:normAutofit lnSpcReduction="10000"/>
          </a:bodyPr>
          <a:lstStyle/>
          <a:p>
            <a:pPr marL="12700">
              <a:spcBef>
                <a:spcPts val="105"/>
              </a:spcBef>
            </a:pPr>
            <a:r>
              <a:rPr lang="en-US" b="1" spc="-5" dirty="0">
                <a:solidFill>
                  <a:srgbClr val="D16248"/>
                </a:solidFill>
                <a:latin typeface="Trebuchet MS" panose="020B0703020202090204" pitchFamily="34" charset="0"/>
                <a:cs typeface="Georgia"/>
              </a:rPr>
              <a:t>Extraordinary </a:t>
            </a:r>
            <a:r>
              <a:rPr lang="en-US" b="1" dirty="0">
                <a:solidFill>
                  <a:srgbClr val="D16248"/>
                </a:solidFill>
                <a:latin typeface="Trebuchet MS" panose="020B0703020202090204" pitchFamily="34" charset="0"/>
                <a:cs typeface="Georgia"/>
              </a:rPr>
              <a:t>ability in Business, Science,</a:t>
            </a:r>
            <a:r>
              <a:rPr lang="en-US" b="1" spc="-30" dirty="0">
                <a:solidFill>
                  <a:srgbClr val="D16248"/>
                </a:solidFill>
                <a:latin typeface="Trebuchet MS" panose="020B0703020202090204" pitchFamily="34" charset="0"/>
                <a:cs typeface="Georgia"/>
              </a:rPr>
              <a:t> </a:t>
            </a:r>
            <a:r>
              <a:rPr lang="en-US" b="1" spc="-5" dirty="0">
                <a:solidFill>
                  <a:srgbClr val="D16248"/>
                </a:solidFill>
                <a:latin typeface="Trebuchet MS" panose="020B0703020202090204" pitchFamily="34" charset="0"/>
                <a:cs typeface="Georgia"/>
              </a:rPr>
              <a:t>Athletics</a:t>
            </a:r>
            <a:endParaRPr lang="en-US" dirty="0">
              <a:latin typeface="Trebuchet MS" panose="020B0703020202090204" pitchFamily="34" charset="0"/>
              <a:cs typeface="Georgia"/>
            </a:endParaRPr>
          </a:p>
          <a:p>
            <a:pPr marL="364490" indent="-352425">
              <a:buFont typeface="Arial"/>
              <a:buChar char="•"/>
              <a:tabLst>
                <a:tab pos="364490" algn="l"/>
                <a:tab pos="365125" algn="l"/>
              </a:tabLst>
            </a:pPr>
            <a:r>
              <a:rPr lang="en-US" spc="-5" dirty="0">
                <a:latin typeface="Trebuchet MS" panose="020B0703020202090204" pitchFamily="34" charset="0"/>
                <a:cs typeface="Georgia"/>
              </a:rPr>
              <a:t>Those that have risen to the </a:t>
            </a:r>
            <a:r>
              <a:rPr lang="en-US" dirty="0">
                <a:latin typeface="Trebuchet MS" panose="020B0703020202090204" pitchFamily="34" charset="0"/>
                <a:cs typeface="Georgia"/>
              </a:rPr>
              <a:t>very </a:t>
            </a:r>
            <a:r>
              <a:rPr lang="en-US" spc="-5" dirty="0">
                <a:latin typeface="Trebuchet MS" panose="020B0703020202090204" pitchFamily="34" charset="0"/>
                <a:cs typeface="Georgia"/>
              </a:rPr>
              <a:t>top of their field of</a:t>
            </a:r>
            <a:r>
              <a:rPr lang="en-US" spc="-15" dirty="0">
                <a:latin typeface="Trebuchet MS" panose="020B0703020202090204" pitchFamily="34" charset="0"/>
                <a:cs typeface="Georgia"/>
              </a:rPr>
              <a:t> </a:t>
            </a:r>
            <a:r>
              <a:rPr lang="en-US" spc="-5" dirty="0">
                <a:latin typeface="Trebuchet MS" panose="020B0703020202090204" pitchFamily="34" charset="0"/>
                <a:cs typeface="Georgia"/>
              </a:rPr>
              <a:t>endeavor</a:t>
            </a:r>
            <a:endParaRPr lang="en-US" dirty="0">
              <a:latin typeface="Trebuchet MS" panose="020B0703020202090204" pitchFamily="34" charset="0"/>
              <a:cs typeface="Georgia"/>
            </a:endParaRPr>
          </a:p>
          <a:p>
            <a:pPr marL="422275" indent="-410209">
              <a:buFont typeface="Arial"/>
              <a:buChar char="•"/>
              <a:tabLst>
                <a:tab pos="422275" algn="l"/>
                <a:tab pos="422909" algn="l"/>
              </a:tabLst>
            </a:pPr>
            <a:r>
              <a:rPr lang="en-US" spc="-5" dirty="0">
                <a:latin typeface="Trebuchet MS" panose="020B0703020202090204" pitchFamily="34" charset="0"/>
                <a:cs typeface="Georgia"/>
              </a:rPr>
              <a:t>One-</a:t>
            </a:r>
            <a:r>
              <a:rPr lang="en-US" dirty="0">
                <a:latin typeface="Trebuchet MS" panose="020B0703020202090204" pitchFamily="34" charset="0"/>
                <a:cs typeface="Georgia"/>
              </a:rPr>
              <a:t>time major award – </a:t>
            </a:r>
            <a:r>
              <a:rPr lang="en-US" spc="-5" dirty="0">
                <a:latin typeface="Trebuchet MS" panose="020B0703020202090204" pitchFamily="34" charset="0"/>
                <a:cs typeface="Georgia"/>
              </a:rPr>
              <a:t>such as </a:t>
            </a:r>
            <a:r>
              <a:rPr lang="en-US" dirty="0">
                <a:latin typeface="Trebuchet MS" panose="020B0703020202090204" pitchFamily="34" charset="0"/>
                <a:cs typeface="Georgia"/>
              </a:rPr>
              <a:t>Nobel Prize</a:t>
            </a:r>
            <a:r>
              <a:rPr lang="en-US" spc="10" dirty="0">
                <a:latin typeface="Trebuchet MS" panose="020B0703020202090204" pitchFamily="34" charset="0"/>
                <a:cs typeface="Georgia"/>
              </a:rPr>
              <a:t> </a:t>
            </a:r>
            <a:r>
              <a:rPr lang="en-US" spc="-5" dirty="0">
                <a:latin typeface="Trebuchet MS" panose="020B0703020202090204" pitchFamily="34" charset="0"/>
                <a:cs typeface="Georgia"/>
              </a:rPr>
              <a:t>OR</a:t>
            </a:r>
            <a:endParaRPr lang="en-US" dirty="0">
              <a:latin typeface="Trebuchet MS" panose="020B0703020202090204" pitchFamily="34" charset="0"/>
              <a:cs typeface="Georgia"/>
            </a:endParaRPr>
          </a:p>
          <a:p>
            <a:pPr marL="422275" indent="-410209">
              <a:buFont typeface="Arial"/>
              <a:buChar char="•"/>
              <a:tabLst>
                <a:tab pos="422275" algn="l"/>
                <a:tab pos="422909" algn="l"/>
              </a:tabLst>
            </a:pPr>
            <a:r>
              <a:rPr lang="en-US" dirty="0">
                <a:latin typeface="Trebuchet MS" panose="020B0703020202090204" pitchFamily="34" charset="0"/>
                <a:cs typeface="Georgia"/>
              </a:rPr>
              <a:t>At </a:t>
            </a:r>
            <a:r>
              <a:rPr lang="en-US" spc="-5" dirty="0">
                <a:latin typeface="Trebuchet MS" panose="020B0703020202090204" pitchFamily="34" charset="0"/>
                <a:cs typeface="Georgia"/>
              </a:rPr>
              <a:t>least </a:t>
            </a:r>
            <a:r>
              <a:rPr lang="en-US" dirty="0">
                <a:latin typeface="Trebuchet MS" panose="020B0703020202090204" pitchFamily="34" charset="0"/>
                <a:cs typeface="Georgia"/>
              </a:rPr>
              <a:t>3 of an additional </a:t>
            </a:r>
            <a:r>
              <a:rPr lang="en-US" spc="-5" dirty="0">
                <a:latin typeface="Trebuchet MS" panose="020B0703020202090204" pitchFamily="34" charset="0"/>
                <a:cs typeface="Georgia"/>
              </a:rPr>
              <a:t>list </a:t>
            </a:r>
            <a:r>
              <a:rPr lang="en-US" dirty="0">
                <a:latin typeface="Trebuchet MS" panose="020B0703020202090204" pitchFamily="34" charset="0"/>
                <a:cs typeface="Georgia"/>
              </a:rPr>
              <a:t>of </a:t>
            </a:r>
            <a:r>
              <a:rPr lang="en-US" spc="-5" dirty="0">
                <a:latin typeface="Trebuchet MS" panose="020B0703020202090204" pitchFamily="34" charset="0"/>
                <a:cs typeface="Georgia"/>
              </a:rPr>
              <a:t>qualifiers </a:t>
            </a:r>
            <a:r>
              <a:rPr lang="en-US" dirty="0">
                <a:latin typeface="Trebuchet MS" panose="020B0703020202090204" pitchFamily="34" charset="0"/>
                <a:cs typeface="Georgia"/>
              </a:rPr>
              <a:t>– </a:t>
            </a:r>
            <a:r>
              <a:rPr lang="en-US" spc="-5" dirty="0">
                <a:latin typeface="Trebuchet MS" panose="020B0703020202090204" pitchFamily="34" charset="0"/>
                <a:cs typeface="Georgia"/>
              </a:rPr>
              <a:t>e.g. </a:t>
            </a:r>
            <a:r>
              <a:rPr lang="en-US" dirty="0">
                <a:latin typeface="Trebuchet MS" panose="020B0703020202090204" pitchFamily="34" charset="0"/>
                <a:cs typeface="Georgia"/>
              </a:rPr>
              <a:t>publications,</a:t>
            </a:r>
            <a:r>
              <a:rPr lang="en-US" spc="-5" dirty="0">
                <a:latin typeface="Trebuchet MS" panose="020B0703020202090204" pitchFamily="34" charset="0"/>
                <a:cs typeface="Georgia"/>
              </a:rPr>
              <a:t> other</a:t>
            </a:r>
            <a:r>
              <a:rPr lang="en-US" dirty="0">
                <a:latin typeface="Trebuchet MS" panose="020B0703020202090204" pitchFamily="34" charset="0"/>
                <a:cs typeface="Georgia"/>
              </a:rPr>
              <a:t> </a:t>
            </a:r>
            <a:r>
              <a:rPr lang="en-US" spc="-5" dirty="0">
                <a:latin typeface="Trebuchet MS" panose="020B0703020202090204" pitchFamily="34" charset="0"/>
                <a:cs typeface="Georgia"/>
              </a:rPr>
              <a:t>awards</a:t>
            </a:r>
            <a:endParaRPr lang="en-US" sz="2100" dirty="0">
              <a:latin typeface="Trebuchet MS" panose="020B0703020202090204" pitchFamily="34" charset="0"/>
              <a:cs typeface="Georgia"/>
            </a:endParaRPr>
          </a:p>
          <a:p>
            <a:pPr marL="12700"/>
            <a:r>
              <a:rPr lang="en-US" b="1" spc="-5" dirty="0">
                <a:solidFill>
                  <a:srgbClr val="D16248"/>
                </a:solidFill>
                <a:latin typeface="Trebuchet MS" panose="020B0703020202090204" pitchFamily="34" charset="0"/>
                <a:cs typeface="Georgia"/>
              </a:rPr>
              <a:t>Extraordinary ability </a:t>
            </a:r>
            <a:r>
              <a:rPr lang="en-US" b="1" dirty="0">
                <a:solidFill>
                  <a:srgbClr val="D16248"/>
                </a:solidFill>
                <a:latin typeface="Trebuchet MS" panose="020B0703020202090204" pitchFamily="34" charset="0"/>
                <a:cs typeface="Georgia"/>
              </a:rPr>
              <a:t>in </a:t>
            </a:r>
            <a:r>
              <a:rPr lang="en-US" b="1" spc="-5" dirty="0">
                <a:solidFill>
                  <a:srgbClr val="D16248"/>
                </a:solidFill>
                <a:latin typeface="Trebuchet MS" panose="020B0703020202090204" pitchFamily="34" charset="0"/>
                <a:cs typeface="Georgia"/>
              </a:rPr>
              <a:t>the</a:t>
            </a:r>
            <a:r>
              <a:rPr lang="en-US" b="1" spc="-10" dirty="0">
                <a:solidFill>
                  <a:srgbClr val="D16248"/>
                </a:solidFill>
                <a:latin typeface="Trebuchet MS" panose="020B0703020202090204" pitchFamily="34" charset="0"/>
                <a:cs typeface="Georgia"/>
              </a:rPr>
              <a:t> </a:t>
            </a:r>
            <a:r>
              <a:rPr lang="en-US" b="1" dirty="0">
                <a:solidFill>
                  <a:srgbClr val="D16248"/>
                </a:solidFill>
                <a:latin typeface="Trebuchet MS" panose="020B0703020202090204" pitchFamily="34" charset="0"/>
                <a:cs typeface="Georgia"/>
              </a:rPr>
              <a:t>Arts</a:t>
            </a:r>
            <a:endParaRPr lang="en-US" dirty="0">
              <a:latin typeface="Trebuchet MS" panose="020B0703020202090204" pitchFamily="34" charset="0"/>
              <a:cs typeface="Georgia"/>
            </a:endParaRPr>
          </a:p>
          <a:p>
            <a:pPr marL="299085" indent="-287020">
              <a:buFont typeface="Arial"/>
              <a:buChar char="•"/>
              <a:tabLst>
                <a:tab pos="299085" algn="l"/>
                <a:tab pos="299720" algn="l"/>
              </a:tabLst>
            </a:pPr>
            <a:r>
              <a:rPr lang="en-US" spc="-5" dirty="0">
                <a:latin typeface="Trebuchet MS" panose="020B0703020202090204" pitchFamily="34" charset="0"/>
                <a:cs typeface="Georgia"/>
              </a:rPr>
              <a:t>One-</a:t>
            </a:r>
            <a:r>
              <a:rPr lang="en-US" dirty="0">
                <a:latin typeface="Trebuchet MS" panose="020B0703020202090204" pitchFamily="34" charset="0"/>
                <a:cs typeface="Georgia"/>
              </a:rPr>
              <a:t>time major award – </a:t>
            </a:r>
            <a:r>
              <a:rPr lang="en-US" spc="-5" dirty="0">
                <a:latin typeface="Trebuchet MS" panose="020B0703020202090204" pitchFamily="34" charset="0"/>
                <a:cs typeface="Georgia"/>
              </a:rPr>
              <a:t>such as Oscar </a:t>
            </a:r>
            <a:r>
              <a:rPr lang="en-US" dirty="0">
                <a:latin typeface="Trebuchet MS" panose="020B0703020202090204" pitchFamily="34" charset="0"/>
                <a:cs typeface="Georgia"/>
              </a:rPr>
              <a:t>/ </a:t>
            </a:r>
            <a:r>
              <a:rPr lang="en-US" spc="-5" dirty="0">
                <a:latin typeface="Trebuchet MS" panose="020B0703020202090204" pitchFamily="34" charset="0"/>
                <a:cs typeface="Georgia"/>
              </a:rPr>
              <a:t>Grammy</a:t>
            </a:r>
            <a:r>
              <a:rPr lang="en-US" spc="40" dirty="0">
                <a:latin typeface="Trebuchet MS" panose="020B0703020202090204" pitchFamily="34" charset="0"/>
                <a:cs typeface="Georgia"/>
              </a:rPr>
              <a:t> </a:t>
            </a:r>
            <a:r>
              <a:rPr lang="en-US" spc="-5" dirty="0">
                <a:latin typeface="Trebuchet MS" panose="020B0703020202090204" pitchFamily="34" charset="0"/>
                <a:cs typeface="Georgia"/>
              </a:rPr>
              <a:t>OR</a:t>
            </a:r>
            <a:endParaRPr lang="en-US" dirty="0">
              <a:latin typeface="Trebuchet MS" panose="020B0703020202090204" pitchFamily="34" charset="0"/>
              <a:cs typeface="Georgia"/>
            </a:endParaRPr>
          </a:p>
          <a:p>
            <a:pPr marL="299085" marR="129539" indent="-287020">
              <a:buFont typeface="Arial"/>
              <a:buChar char="•"/>
              <a:tabLst>
                <a:tab pos="299085" algn="l"/>
                <a:tab pos="299720" algn="l"/>
              </a:tabLst>
            </a:pPr>
            <a:r>
              <a:rPr lang="en-US" dirty="0">
                <a:latin typeface="Trebuchet MS" panose="020B0703020202090204" pitchFamily="34" charset="0"/>
                <a:cs typeface="Georgia"/>
              </a:rPr>
              <a:t>At least 3 </a:t>
            </a:r>
            <a:r>
              <a:rPr lang="en-US" spc="-5" dirty="0">
                <a:latin typeface="Trebuchet MS" panose="020B0703020202090204" pitchFamily="34" charset="0"/>
                <a:cs typeface="Georgia"/>
              </a:rPr>
              <a:t>of </a:t>
            </a:r>
            <a:r>
              <a:rPr lang="en-US" dirty="0">
                <a:latin typeface="Trebuchet MS" panose="020B0703020202090204" pitchFamily="34" charset="0"/>
                <a:cs typeface="Georgia"/>
              </a:rPr>
              <a:t>an additional </a:t>
            </a:r>
            <a:r>
              <a:rPr lang="en-US" spc="-5" dirty="0">
                <a:latin typeface="Trebuchet MS" panose="020B0703020202090204" pitchFamily="34" charset="0"/>
                <a:cs typeface="Georgia"/>
              </a:rPr>
              <a:t>list of qualifiers </a:t>
            </a:r>
            <a:r>
              <a:rPr lang="en-US" dirty="0">
                <a:latin typeface="Trebuchet MS" panose="020B0703020202090204" pitchFamily="34" charset="0"/>
                <a:cs typeface="Georgia"/>
              </a:rPr>
              <a:t>– </a:t>
            </a:r>
            <a:r>
              <a:rPr lang="en-US" spc="-5" dirty="0">
                <a:latin typeface="Trebuchet MS" panose="020B0703020202090204" pitchFamily="34" charset="0"/>
                <a:cs typeface="Georgia"/>
              </a:rPr>
              <a:t>e.g. published </a:t>
            </a:r>
            <a:r>
              <a:rPr lang="en-US" dirty="0">
                <a:latin typeface="Trebuchet MS" panose="020B0703020202090204" pitchFamily="34" charset="0"/>
                <a:cs typeface="Georgia"/>
              </a:rPr>
              <a:t>material about </a:t>
            </a:r>
            <a:r>
              <a:rPr lang="en-US" spc="-5" dirty="0">
                <a:latin typeface="Trebuchet MS" panose="020B0703020202090204" pitchFamily="34" charset="0"/>
                <a:cs typeface="Georgia"/>
              </a:rPr>
              <a:t>the foreign </a:t>
            </a:r>
            <a:r>
              <a:rPr lang="en-US" dirty="0">
                <a:latin typeface="Trebuchet MS" panose="020B0703020202090204" pitchFamily="34" charset="0"/>
                <a:cs typeface="Georgia"/>
              </a:rPr>
              <a:t>national, </a:t>
            </a:r>
            <a:r>
              <a:rPr lang="en-US" spc="-5" dirty="0">
                <a:latin typeface="Trebuchet MS" panose="020B0703020202090204" pitchFamily="34" charset="0"/>
                <a:cs typeface="Georgia"/>
              </a:rPr>
              <a:t>distinguished</a:t>
            </a:r>
            <a:r>
              <a:rPr lang="en-US" spc="-50" dirty="0">
                <a:latin typeface="Trebuchet MS" panose="020B0703020202090204" pitchFamily="34" charset="0"/>
                <a:cs typeface="Georgia"/>
              </a:rPr>
              <a:t> </a:t>
            </a:r>
            <a:r>
              <a:rPr lang="en-US" dirty="0">
                <a:latin typeface="Trebuchet MS" panose="020B0703020202090204" pitchFamily="34" charset="0"/>
                <a:cs typeface="Georgia"/>
              </a:rPr>
              <a:t>roles</a:t>
            </a:r>
          </a:p>
          <a:p>
            <a:pPr marL="299085" marR="911860" indent="-287020">
              <a:buFont typeface="Arial"/>
              <a:buChar char="•"/>
              <a:tabLst>
                <a:tab pos="299085" algn="l"/>
                <a:tab pos="299720" algn="l"/>
              </a:tabLst>
            </a:pPr>
            <a:r>
              <a:rPr lang="en-US" i="1" spc="-5" dirty="0">
                <a:latin typeface="Trebuchet MS" panose="020B0703020202090204" pitchFamily="34" charset="0"/>
                <a:cs typeface="Georgia"/>
              </a:rPr>
              <a:t>Must be tied to </a:t>
            </a:r>
            <a:r>
              <a:rPr lang="en-US" i="1" dirty="0">
                <a:latin typeface="Trebuchet MS" panose="020B0703020202090204" pitchFamily="34" charset="0"/>
                <a:cs typeface="Georgia"/>
              </a:rPr>
              <a:t>a specific itinerary – 3 </a:t>
            </a:r>
            <a:r>
              <a:rPr lang="en-US" i="1" spc="-5" dirty="0">
                <a:latin typeface="Trebuchet MS" panose="020B0703020202090204" pitchFamily="34" charset="0"/>
                <a:cs typeface="Georgia"/>
              </a:rPr>
              <a:t>years </a:t>
            </a:r>
            <a:r>
              <a:rPr lang="en-US" i="1" dirty="0">
                <a:latin typeface="Trebuchet MS" panose="020B0703020202090204" pitchFamily="34" charset="0"/>
                <a:cs typeface="Georgia"/>
              </a:rPr>
              <a:t>initial – 1-</a:t>
            </a:r>
            <a:r>
              <a:rPr lang="en-US" i="1" spc="-5" dirty="0">
                <a:latin typeface="Trebuchet MS" panose="020B0703020202090204" pitchFamily="34" charset="0"/>
                <a:cs typeface="Georgia"/>
              </a:rPr>
              <a:t>year extensions</a:t>
            </a:r>
            <a:endParaRPr lang="en-US" dirty="0">
              <a:latin typeface="Trebuchet MS" panose="020B0703020202090204" pitchFamily="34" charset="0"/>
              <a:cs typeface="Georgia"/>
            </a:endParaRPr>
          </a:p>
          <a:p>
            <a:pPr marL="0" indent="0">
              <a:buNone/>
            </a:pPr>
            <a:endParaRPr lang="en-US" dirty="0">
              <a:latin typeface="Trebuchet MS" panose="020B070302020209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sz="4000" dirty="0"/>
              <a:t>VISAS FOR TREATY COUNTRIES</a:t>
            </a:r>
            <a:br>
              <a:rPr lang="en-US" sz="4000" dirty="0"/>
            </a:br>
            <a:r>
              <a:rPr lang="en-US" sz="2400" dirty="0"/>
              <a:t>8 INA§101(A)(15)(E); 8 C.F.R.§214.2(e); 9 FAM 402.9</a:t>
            </a:r>
            <a:endParaRPr lang="en-US" sz="4000" dirty="0"/>
          </a:p>
        </p:txBody>
      </p:sp>
      <p:sp>
        <p:nvSpPr>
          <p:cNvPr id="8" name="Content Placeholder 7">
            <a:extLst>
              <a:ext uri="{FF2B5EF4-FFF2-40B4-BE49-F238E27FC236}">
                <a16:creationId xmlns:a16="http://schemas.microsoft.com/office/drawing/2014/main" id="{100BB86C-EF79-1846-80DF-ABA629906EC1}"/>
              </a:ext>
            </a:extLst>
          </p:cNvPr>
          <p:cNvSpPr>
            <a:spLocks noGrp="1"/>
          </p:cNvSpPr>
          <p:nvPr>
            <p:ph idx="1"/>
          </p:nvPr>
        </p:nvSpPr>
        <p:spPr/>
        <p:txBody>
          <a:bodyPr/>
          <a:lstStyle/>
          <a:p>
            <a:pPr marL="0" indent="0">
              <a:buNone/>
            </a:pPr>
            <a:r>
              <a:rPr lang="en-US" b="1" dirty="0"/>
              <a:t>E-1: “Treaty Trader”</a:t>
            </a:r>
          </a:p>
          <a:p>
            <a:r>
              <a:rPr lang="en-US" dirty="0"/>
              <a:t>The applicant must be a national of a treaty country and hold a</a:t>
            </a:r>
          </a:p>
          <a:p>
            <a:r>
              <a:rPr lang="en-US" dirty="0"/>
              <a:t>supervisory / executive or essential skills position</a:t>
            </a:r>
          </a:p>
          <a:p>
            <a:r>
              <a:rPr lang="en-US" dirty="0"/>
              <a:t>The trading firm must have the nationality of the treaty country</a:t>
            </a:r>
          </a:p>
          <a:p>
            <a:r>
              <a:rPr lang="en-US" dirty="0"/>
              <a:t>The international trade must be “substantial”</a:t>
            </a:r>
          </a:p>
          <a:p>
            <a:r>
              <a:rPr lang="en-US" dirty="0"/>
              <a:t>The trade must be principally b/w the U.S. and the treaty country</a:t>
            </a:r>
          </a:p>
          <a:p>
            <a:endParaRPr lang="en-US" dirty="0"/>
          </a:p>
        </p:txBody>
      </p:sp>
    </p:spTree>
    <p:extLst>
      <p:ext uri="{BB962C8B-B14F-4D97-AF65-F5344CB8AC3E}">
        <p14:creationId xmlns:p14="http://schemas.microsoft.com/office/powerpoint/2010/main" val="1451973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sz="4000" dirty="0"/>
              <a:t>VISAS FOR TREATY COUNTRIES</a:t>
            </a:r>
            <a:br>
              <a:rPr lang="en-US" sz="4000" dirty="0"/>
            </a:br>
            <a:r>
              <a:rPr lang="en-US" sz="2400" dirty="0"/>
              <a:t>8 INA§101(A)(15)(E); 8 C.F.R.§214.2(e); 9 FAM 402.9</a:t>
            </a:r>
            <a:endParaRPr lang="en-US" sz="4000" dirty="0"/>
          </a:p>
        </p:txBody>
      </p:sp>
      <p:sp>
        <p:nvSpPr>
          <p:cNvPr id="8" name="Content Placeholder 7">
            <a:extLst>
              <a:ext uri="{FF2B5EF4-FFF2-40B4-BE49-F238E27FC236}">
                <a16:creationId xmlns:a16="http://schemas.microsoft.com/office/drawing/2014/main" id="{100BB86C-EF79-1846-80DF-ABA629906EC1}"/>
              </a:ext>
            </a:extLst>
          </p:cNvPr>
          <p:cNvSpPr>
            <a:spLocks noGrp="1"/>
          </p:cNvSpPr>
          <p:nvPr>
            <p:ph idx="1"/>
          </p:nvPr>
        </p:nvSpPr>
        <p:spPr/>
        <p:txBody>
          <a:bodyPr>
            <a:normAutofit fontScale="70000" lnSpcReduction="20000"/>
          </a:bodyPr>
          <a:lstStyle/>
          <a:p>
            <a:pPr marL="0" indent="0">
              <a:buNone/>
            </a:pPr>
            <a:r>
              <a:rPr lang="en-US" sz="1600" b="1" dirty="0"/>
              <a:t>E-2: “Treaty Investor”</a:t>
            </a:r>
          </a:p>
          <a:p>
            <a:r>
              <a:rPr lang="en-US" sz="1600" dirty="0"/>
              <a:t>The applicant must be a national of a treaty country and must hold a</a:t>
            </a:r>
          </a:p>
          <a:p>
            <a:r>
              <a:rPr lang="en-US" sz="1600" dirty="0"/>
              <a:t>supervisory / executive or essential skills position</a:t>
            </a:r>
          </a:p>
          <a:p>
            <a:r>
              <a:rPr lang="en-US" sz="1600" dirty="0"/>
              <a:t>The U.S. entity must have the nationality of the treaty country</a:t>
            </a:r>
          </a:p>
          <a:p>
            <a:r>
              <a:rPr lang="en-US" sz="1600" dirty="0"/>
              <a:t>The investment must be “substantial”, “real”, and “not marginal”</a:t>
            </a:r>
          </a:p>
          <a:p>
            <a:endParaRPr lang="en-US" sz="1600" dirty="0"/>
          </a:p>
          <a:p>
            <a:pPr>
              <a:buFont typeface="Wingdings" pitchFamily="2" charset="2"/>
              <a:buChar char="v"/>
            </a:pPr>
            <a:r>
              <a:rPr lang="en-US" sz="1600" dirty="0"/>
              <a:t>Can apply directly at consulate / embassy</a:t>
            </a:r>
          </a:p>
          <a:p>
            <a:pPr>
              <a:buFont typeface="Wingdings" pitchFamily="2" charset="2"/>
              <a:buChar char="v"/>
            </a:pPr>
            <a:r>
              <a:rPr lang="en-US" sz="1600" dirty="0"/>
              <a:t>100% nonimmigrant intent</a:t>
            </a:r>
          </a:p>
          <a:p>
            <a:pPr>
              <a:buFont typeface="Wingdings" pitchFamily="2" charset="2"/>
              <a:buChar char="v"/>
            </a:pPr>
            <a:r>
              <a:rPr lang="en-US" sz="1600" dirty="0"/>
              <a:t>Available for up to 5 years and renewable indefinitely</a:t>
            </a:r>
          </a:p>
          <a:p>
            <a:pPr>
              <a:buFont typeface="Wingdings" pitchFamily="2" charset="2"/>
              <a:buChar char="v"/>
            </a:pPr>
            <a:r>
              <a:rPr lang="en-US" sz="1600" dirty="0"/>
              <a:t>Spouses provided employment authorization</a:t>
            </a:r>
          </a:p>
          <a:p>
            <a:pPr marL="0" indent="0">
              <a:buNone/>
            </a:pPr>
            <a:endParaRPr lang="en-US" sz="1600" dirty="0"/>
          </a:p>
          <a:p>
            <a:pPr marL="0" indent="0">
              <a:buNone/>
            </a:pPr>
            <a:r>
              <a:rPr lang="en-US" sz="1600" b="1" dirty="0"/>
              <a:t>ALERT:</a:t>
            </a:r>
          </a:p>
          <a:p>
            <a:pPr marL="0" indent="0">
              <a:buNone/>
            </a:pPr>
            <a:r>
              <a:rPr lang="en-US" sz="1600" dirty="0"/>
              <a:t>Watch out for changes in ownership</a:t>
            </a:r>
          </a:p>
        </p:txBody>
      </p:sp>
    </p:spTree>
    <p:extLst>
      <p:ext uri="{BB962C8B-B14F-4D97-AF65-F5344CB8AC3E}">
        <p14:creationId xmlns:p14="http://schemas.microsoft.com/office/powerpoint/2010/main" val="3126790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49B5C-BA1B-36D2-5D57-4895F28021F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2227BEA-3487-3CDB-C291-16FBE11CE326}"/>
              </a:ext>
            </a:extLst>
          </p:cNvPr>
          <p:cNvSpPr>
            <a:spLocks noGrp="1"/>
          </p:cNvSpPr>
          <p:nvPr>
            <p:ph idx="1"/>
          </p:nvPr>
        </p:nvSpPr>
        <p:spPr/>
        <p:txBody>
          <a:bodyPr/>
          <a:lstStyle/>
          <a:p>
            <a:r>
              <a:rPr lang="en-US" dirty="0" err="1"/>
              <a:t>Intek</a:t>
            </a:r>
            <a:r>
              <a:rPr lang="en-US" dirty="0"/>
              <a:t> UK is a privately held technology company headquartered in the United Kingdom and registered as a corporation under U.K. law. </a:t>
            </a:r>
            <a:r>
              <a:rPr lang="en-US" dirty="0" err="1"/>
              <a:t>Intek</a:t>
            </a:r>
            <a:r>
              <a:rPr lang="en-US" dirty="0"/>
              <a:t> UK has a small subsidiary in the United States called </a:t>
            </a:r>
            <a:r>
              <a:rPr lang="en-US" dirty="0" err="1"/>
              <a:t>Intek</a:t>
            </a:r>
            <a:r>
              <a:rPr lang="en-US" dirty="0"/>
              <a:t> US that is 100 percent owned by </a:t>
            </a:r>
            <a:r>
              <a:rPr lang="en-US" dirty="0" err="1"/>
              <a:t>Intek</a:t>
            </a:r>
            <a:r>
              <a:rPr lang="en-US" dirty="0"/>
              <a:t> UK. In order to determine if </a:t>
            </a:r>
            <a:r>
              <a:rPr lang="en-US" dirty="0" err="1"/>
              <a:t>Intek</a:t>
            </a:r>
            <a:r>
              <a:rPr lang="en-US" dirty="0"/>
              <a:t> US can use the E nonimmigrant visa classification, a consular officer will review the nationality of the individuals who own shares of 97Intek UK. If at least 50 percent of those shareholders are U.K. citizens, </a:t>
            </a:r>
            <a:r>
              <a:rPr lang="en-US" dirty="0" err="1"/>
              <a:t>Intek</a:t>
            </a:r>
            <a:r>
              <a:rPr lang="en-US" dirty="0"/>
              <a:t> US can use the E nonimmigrant visa to transfer British nationals to the United States.</a:t>
            </a:r>
          </a:p>
        </p:txBody>
      </p:sp>
    </p:spTree>
    <p:extLst>
      <p:ext uri="{BB962C8B-B14F-4D97-AF65-F5344CB8AC3E}">
        <p14:creationId xmlns:p14="http://schemas.microsoft.com/office/powerpoint/2010/main" val="1924469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7907D2-0DA5-08F3-CCC6-52F682FA53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27560E-61B0-4E7E-8769-7DB2DC2C5224}"/>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A686C7DA-FAB6-6321-AAEF-E79FFAA8986C}"/>
              </a:ext>
            </a:extLst>
          </p:cNvPr>
          <p:cNvSpPr>
            <a:spLocks noGrp="1"/>
          </p:cNvSpPr>
          <p:nvPr>
            <p:ph idx="1"/>
          </p:nvPr>
        </p:nvSpPr>
        <p:spPr/>
        <p:txBody>
          <a:bodyPr/>
          <a:lstStyle/>
          <a:p>
            <a:r>
              <a:rPr lang="en-US" dirty="0"/>
              <a:t>Rory, an Irish national, started a computer systems integration business in the United States. Based on this investment, Rory obtained E-2 nonimmigrant status. He has met a number of potential clients in the United States looking for help incorporating a very specific European systems integration software product into their existing operations. Although Rory searched for a few weeks, he could not find a U.S. worker who possessed this essential knowledge. However, he has a colleague, Ian, who is also an Irish national and is an expert in this exact type of work. Rory would be able to support Ian to obtain an E-2 essential skills visa to perform this work on behalf of his company.</a:t>
            </a:r>
          </a:p>
        </p:txBody>
      </p:sp>
    </p:spTree>
    <p:extLst>
      <p:ext uri="{BB962C8B-B14F-4D97-AF65-F5344CB8AC3E}">
        <p14:creationId xmlns:p14="http://schemas.microsoft.com/office/powerpoint/2010/main" val="2834823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29222-866A-F8EB-2C4E-CD32054E095A}"/>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81A596AA-7E02-7FD8-C1BD-21ABDB1A705C}"/>
              </a:ext>
            </a:extLst>
          </p:cNvPr>
          <p:cNvSpPr>
            <a:spLocks noGrp="1"/>
          </p:cNvSpPr>
          <p:nvPr>
            <p:ph idx="1"/>
          </p:nvPr>
        </p:nvSpPr>
        <p:spPr/>
        <p:txBody>
          <a:bodyPr/>
          <a:lstStyle/>
          <a:p>
            <a:r>
              <a:rPr lang="en-US" dirty="0" err="1"/>
              <a:t>SuperDuperComputer</a:t>
            </a:r>
            <a:r>
              <a:rPr lang="en-US" dirty="0"/>
              <a:t> is a company in the United States owned by Mexican nationals that sells expensive automated engineering solutions for the beverage industry and only has a few very high value sales a year. The goods are made in Mexico and then sold to </a:t>
            </a:r>
            <a:r>
              <a:rPr lang="en-US" dirty="0" err="1"/>
              <a:t>SuperDuperComputer</a:t>
            </a:r>
            <a:r>
              <a:rPr lang="en-US" dirty="0"/>
              <a:t> in the United States for third party sales, service, and installation. The sales that the company does have are valued in the hundreds of thousands of dollars each. Therefore, the low volume of trade does not preclude the Mexican nationals from E-1 classification because the value of the trade is so high.</a:t>
            </a:r>
          </a:p>
        </p:txBody>
      </p:sp>
    </p:spTree>
    <p:extLst>
      <p:ext uri="{BB962C8B-B14F-4D97-AF65-F5344CB8AC3E}">
        <p14:creationId xmlns:p14="http://schemas.microsoft.com/office/powerpoint/2010/main" val="12848131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{E776434C-2B1E-394E-BA08-C50F424769CD}tf10001076</Template>
  <TotalTime>17</TotalTime>
  <Words>4592</Words>
  <Application>Microsoft Macintosh PowerPoint</Application>
  <PresentationFormat>Widescreen</PresentationFormat>
  <Paragraphs>311</Paragraphs>
  <Slides>46</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46</vt:i4>
      </vt:variant>
    </vt:vector>
  </HeadingPairs>
  <TitlesOfParts>
    <vt:vector size="57" baseType="lpstr">
      <vt:lpstr>Arial</vt:lpstr>
      <vt:lpstr>Calibri</vt:lpstr>
      <vt:lpstr>Century Gothic</vt:lpstr>
      <vt:lpstr>Courier New</vt:lpstr>
      <vt:lpstr>Georgia</vt:lpstr>
      <vt:lpstr>Georgia-BoldItalic</vt:lpstr>
      <vt:lpstr>Times New Roman</vt:lpstr>
      <vt:lpstr>Trebuchet MS</vt:lpstr>
      <vt:lpstr>Wingdings</vt:lpstr>
      <vt:lpstr>Wingdings 3</vt:lpstr>
      <vt:lpstr>Ion Boardroom</vt:lpstr>
      <vt:lpstr>IMMIGRATION LAW</vt:lpstr>
      <vt:lpstr>NONIMMIGRANT VISA OVERVIEW</vt:lpstr>
      <vt:lpstr>NONIMMIGRANT VISA OVERVIEW</vt:lpstr>
      <vt:lpstr>PETITIONERS AND BENEFICIARIES</vt:lpstr>
      <vt:lpstr>VISAS FOR TREATY COUNTRIES 8 INA§101(A)(15)(E); 8 C.F.R.§214.2(e); 9 FAM 402.9</vt:lpstr>
      <vt:lpstr>VISAS FOR TREATY COUNTRIES 8 INA§101(A)(15)(E); 8 C.F.R.§214.2(e); 9 FAM 402.9</vt:lpstr>
      <vt:lpstr>Example</vt:lpstr>
      <vt:lpstr>Example</vt:lpstr>
      <vt:lpstr>Example</vt:lpstr>
      <vt:lpstr>VISA ACQUISITION MAP</vt:lpstr>
      <vt:lpstr>SHARED REQUIREMENTS FOR E-1 AND E-2 VISA CLASSIFICATION</vt:lpstr>
      <vt:lpstr>REQUIREMENTS FOR AN E-1 TREATY TRADER</vt:lpstr>
      <vt:lpstr>REQUIREMENTS FOR AN E-1 TREATY TRADER</vt:lpstr>
      <vt:lpstr>REQUIREMENTS FOR AN E-2 TREATY TRADER</vt:lpstr>
      <vt:lpstr>DURATION OF STAY</vt:lpstr>
      <vt:lpstr>VISAS FOR INTRACOMPANY TRANSFERS INA § 101(A)(15)(L); 8 C.F.R. § 214.2(l); 9 FAM 402.12</vt:lpstr>
      <vt:lpstr>VISAS FOR INTRACOMPANY TRANSFERS INA § 101(A)(15)(L); 8 C.F.R. § 214.2(l); 9 FAM 402.12</vt:lpstr>
      <vt:lpstr>Example</vt:lpstr>
      <vt:lpstr>Discussion</vt:lpstr>
      <vt:lpstr>Discussion</vt:lpstr>
      <vt:lpstr>L VISA ACQUISITION MAP 8 CFR § 214.2(L) | 9 FAM 402.12</vt:lpstr>
      <vt:lpstr>L VISA ACQUISITION MAP 8 CFR § 214.2(L) | 9 FAM 402.12</vt:lpstr>
      <vt:lpstr>QUALIFYING ORGANIZATION</vt:lpstr>
      <vt:lpstr>QUALIFYING EMPLOYMENT: L-1A VISA FOR MANAGERS</vt:lpstr>
      <vt:lpstr>QUALIFYING EMPLOYMENT: L-1A VISA FOR MANAGERS</vt:lpstr>
      <vt:lpstr>QUALIFYING EMPLOYMENT: L-1A VISA FOR EXECUTIVES</vt:lpstr>
      <vt:lpstr>L-1B VISA FOR SPECIALIZED KNOWLEDGE</vt:lpstr>
      <vt:lpstr>NEW OFFICE L CLASSIFICATION</vt:lpstr>
      <vt:lpstr>NEW OFFICE L CLASSIFICATION</vt:lpstr>
      <vt:lpstr>BLANKET STATUS</vt:lpstr>
      <vt:lpstr>DURATION OF STAY</vt:lpstr>
      <vt:lpstr>VISAS FOR PROFESSIONAL SPECIALTY OCCUPATIONS: H-1B </vt:lpstr>
      <vt:lpstr>VISAS FOR PROFESSIONAL SPECIALTY OCCUPATIONS: H-1B </vt:lpstr>
      <vt:lpstr>H-1B ACQUISITION MAP</vt:lpstr>
      <vt:lpstr>H-1B ACQUISITION MAP</vt:lpstr>
      <vt:lpstr>H-1B REQUIREMENTS</vt:lpstr>
      <vt:lpstr>LABOR CONDITION APPLICATION (LCA) REQUIREMENT</vt:lpstr>
      <vt:lpstr>LABOR CONDITION APPLICATION (LCA) REQUIREMENT</vt:lpstr>
      <vt:lpstr>ACTUAL AND PREVAILING WAGE</vt:lpstr>
      <vt:lpstr>ACTUAL AND PREVAILING WAGE</vt:lpstr>
      <vt:lpstr>NUMERICAL LIMITATIONS: THE H-1B CAP</vt:lpstr>
      <vt:lpstr>DURATION OF STAY</vt:lpstr>
      <vt:lpstr>VISAS FOR TRAINING: J-1|H-3</vt:lpstr>
      <vt:lpstr>VISAS FOR TRAINING: J-1|H-3</vt:lpstr>
      <vt:lpstr>CASE FOR DISCUSSION, pg. 132</vt:lpstr>
      <vt:lpstr>VISAS FOR EXTRAORDINARY ABILITY O-1 INA §101(A)(15)(O); 8 C.F.R. §214.2(O)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IMMIGRATION LAW</dc:title>
  <dc:creator>Fiorentino, Janet</dc:creator>
  <cp:lastModifiedBy>Microsoft Office User</cp:lastModifiedBy>
  <cp:revision>9</cp:revision>
  <dcterms:created xsi:type="dcterms:W3CDTF">2023-02-04T03:45:46Z</dcterms:created>
  <dcterms:modified xsi:type="dcterms:W3CDTF">2025-03-02T02:33:52Z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fa7a1fb-3f48-4fd9-bce0-6283cfafd648_Enabled">
    <vt:lpwstr>true</vt:lpwstr>
  </property>
  <property fmtid="{D5CDD505-2E9C-101B-9397-08002B2CF9AE}" pid="3" name="MSIP_Label_ffa7a1fb-3f48-4fd9-bce0-6283cfafd648_SetDate">
    <vt:lpwstr>2025-03-02T02:33:52Z</vt:lpwstr>
  </property>
  <property fmtid="{D5CDD505-2E9C-101B-9397-08002B2CF9AE}" pid="4" name="MSIP_Label_ffa7a1fb-3f48-4fd9-bce0-6283cfafd648_Method">
    <vt:lpwstr>Standard</vt:lpwstr>
  </property>
  <property fmtid="{D5CDD505-2E9C-101B-9397-08002B2CF9AE}" pid="5" name="MSIP_Label_ffa7a1fb-3f48-4fd9-bce0-6283cfafd648_Name">
    <vt:lpwstr>defa4170-0d19-0005-0004-bc88714345d2</vt:lpwstr>
  </property>
  <property fmtid="{D5CDD505-2E9C-101B-9397-08002B2CF9AE}" pid="6" name="MSIP_Label_ffa7a1fb-3f48-4fd9-bce0-6283cfafd648_SiteId">
    <vt:lpwstr>fab6beb5-3604-42df-bddc-f4e9ddd654d5</vt:lpwstr>
  </property>
  <property fmtid="{D5CDD505-2E9C-101B-9397-08002B2CF9AE}" pid="7" name="MSIP_Label_ffa7a1fb-3f48-4fd9-bce0-6283cfafd648_ActionId">
    <vt:lpwstr>815d6b85-dc72-4474-98df-98925d6eebba</vt:lpwstr>
  </property>
  <property fmtid="{D5CDD505-2E9C-101B-9397-08002B2CF9AE}" pid="8" name="MSIP_Label_ffa7a1fb-3f48-4fd9-bce0-6283cfafd648_ContentBits">
    <vt:lpwstr>0</vt:lpwstr>
  </property>
  <property fmtid="{D5CDD505-2E9C-101B-9397-08002B2CF9AE}" pid="9" name="MSIP_Label_ffa7a1fb-3f48-4fd9-bce0-6283cfafd648_Tag">
    <vt:lpwstr>50, 3, 0, 1</vt:lpwstr>
  </property>
</Properties>
</file>